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61" r:id="rId5"/>
    <p:sldId id="258" r:id="rId6"/>
    <p:sldId id="259" r:id="rId7"/>
    <p:sldId id="262" r:id="rId8"/>
    <p:sldId id="263" r:id="rId9"/>
    <p:sldId id="264" r:id="rId10"/>
    <p:sldId id="265" r:id="rId11"/>
    <p:sldId id="266" r:id="rId12"/>
    <p:sldId id="267" r:id="rId13"/>
    <p:sldId id="270" r:id="rId14"/>
    <p:sldId id="269" r:id="rId15"/>
    <p:sldId id="271" r:id="rId16"/>
    <p:sldId id="272" r:id="rId17"/>
    <p:sldId id="268" r:id="rId18"/>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8" d="100"/>
          <a:sy n="78" d="100"/>
        </p:scale>
        <p:origin x="-92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ltLang="ko-KR" smtClean="0"/>
              <a:t>Click to edit Master title style</a:t>
            </a:r>
            <a:endParaRPr lang="ko-KR" alt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ltLang="ko-KR" smtClean="0"/>
              <a:t>Click to edit Master subtitle style</a:t>
            </a:r>
            <a:endParaRPr lang="ko-KR" altLang="en-US"/>
          </a:p>
        </p:txBody>
      </p:sp>
      <p:sp>
        <p:nvSpPr>
          <p:cNvPr id="4" name="Date Placeholder 3"/>
          <p:cNvSpPr>
            <a:spLocks noGrp="1"/>
          </p:cNvSpPr>
          <p:nvPr>
            <p:ph type="dt" sz="half" idx="10"/>
          </p:nvPr>
        </p:nvSpPr>
        <p:spPr/>
        <p:txBody>
          <a:bodyPr/>
          <a:lstStyle/>
          <a:p>
            <a:fld id="{7938C2C3-CB43-42C4-8AF8-BD43D4ED47F4}" type="datetimeFigureOut">
              <a:rPr lang="ko-KR" altLang="en-US" smtClean="0"/>
              <a:pPr/>
              <a:t>2008-12-06</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D98E05FB-8D6D-4480-8949-2DDCF99E1DE7}" type="slidenum">
              <a:rPr lang="ko-KR" altLang="en-US" smtClean="0"/>
              <a:pPr/>
              <a:t>‹#›</a:t>
            </a:fld>
            <a:endParaRPr lang="ko-KR"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smtClean="0"/>
              <a:t>Click to edit Master title style</a:t>
            </a:r>
            <a:endParaRPr lang="ko-KR" altLang="en-US"/>
          </a:p>
        </p:txBody>
      </p:sp>
      <p:sp>
        <p:nvSpPr>
          <p:cNvPr id="3" name="Vertical Text Placeholder 2"/>
          <p:cNvSpPr>
            <a:spLocks noGrp="1"/>
          </p:cNvSpPr>
          <p:nvPr>
            <p:ph type="body" orient="vert" idx="1"/>
          </p:nvPr>
        </p:nvSpPr>
        <p:spPr/>
        <p:txBody>
          <a:bodyPr vert="eaVert"/>
          <a:lstStyle/>
          <a:p>
            <a:pPr lvl="0"/>
            <a:r>
              <a:rPr lang="en-US" altLang="ko-KR" smtClean="0"/>
              <a:t>Click to edit Master text styles</a:t>
            </a:r>
          </a:p>
          <a:p>
            <a:pPr lvl="1"/>
            <a:r>
              <a:rPr lang="en-US" altLang="ko-KR" smtClean="0"/>
              <a:t>Second level</a:t>
            </a:r>
          </a:p>
          <a:p>
            <a:pPr lvl="2"/>
            <a:r>
              <a:rPr lang="en-US" altLang="ko-KR" smtClean="0"/>
              <a:t>Third level</a:t>
            </a:r>
          </a:p>
          <a:p>
            <a:pPr lvl="3"/>
            <a:r>
              <a:rPr lang="en-US" altLang="ko-KR" smtClean="0"/>
              <a:t>Fourth level</a:t>
            </a:r>
          </a:p>
          <a:p>
            <a:pPr lvl="4"/>
            <a:r>
              <a:rPr lang="en-US" altLang="ko-KR" smtClean="0"/>
              <a:t>Fifth level</a:t>
            </a:r>
            <a:endParaRPr lang="ko-KR" altLang="en-US"/>
          </a:p>
        </p:txBody>
      </p:sp>
      <p:sp>
        <p:nvSpPr>
          <p:cNvPr id="4" name="Date Placeholder 3"/>
          <p:cNvSpPr>
            <a:spLocks noGrp="1"/>
          </p:cNvSpPr>
          <p:nvPr>
            <p:ph type="dt" sz="half" idx="10"/>
          </p:nvPr>
        </p:nvSpPr>
        <p:spPr/>
        <p:txBody>
          <a:bodyPr/>
          <a:lstStyle/>
          <a:p>
            <a:fld id="{7938C2C3-CB43-42C4-8AF8-BD43D4ED47F4}" type="datetimeFigureOut">
              <a:rPr lang="ko-KR" altLang="en-US" smtClean="0"/>
              <a:pPr/>
              <a:t>2008-12-06</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D98E05FB-8D6D-4480-8949-2DDCF99E1DE7}" type="slidenum">
              <a:rPr lang="ko-KR" altLang="en-US" smtClean="0"/>
              <a:pPr/>
              <a:t>‹#›</a:t>
            </a:fld>
            <a:endParaRPr lang="ko-KR"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ltLang="ko-KR" smtClean="0"/>
              <a:t>Click to edit Master title style</a:t>
            </a:r>
            <a:endParaRPr lang="ko-KR" alt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ltLang="ko-KR" smtClean="0"/>
              <a:t>Click to edit Master text styles</a:t>
            </a:r>
          </a:p>
          <a:p>
            <a:pPr lvl="1"/>
            <a:r>
              <a:rPr lang="en-US" altLang="ko-KR" smtClean="0"/>
              <a:t>Second level</a:t>
            </a:r>
          </a:p>
          <a:p>
            <a:pPr lvl="2"/>
            <a:r>
              <a:rPr lang="en-US" altLang="ko-KR" smtClean="0"/>
              <a:t>Third level</a:t>
            </a:r>
          </a:p>
          <a:p>
            <a:pPr lvl="3"/>
            <a:r>
              <a:rPr lang="en-US" altLang="ko-KR" smtClean="0"/>
              <a:t>Fourth level</a:t>
            </a:r>
          </a:p>
          <a:p>
            <a:pPr lvl="4"/>
            <a:r>
              <a:rPr lang="en-US" altLang="ko-KR" smtClean="0"/>
              <a:t>Fifth level</a:t>
            </a:r>
            <a:endParaRPr lang="ko-KR" altLang="en-US"/>
          </a:p>
        </p:txBody>
      </p:sp>
      <p:sp>
        <p:nvSpPr>
          <p:cNvPr id="4" name="Date Placeholder 3"/>
          <p:cNvSpPr>
            <a:spLocks noGrp="1"/>
          </p:cNvSpPr>
          <p:nvPr>
            <p:ph type="dt" sz="half" idx="10"/>
          </p:nvPr>
        </p:nvSpPr>
        <p:spPr/>
        <p:txBody>
          <a:bodyPr/>
          <a:lstStyle/>
          <a:p>
            <a:fld id="{7938C2C3-CB43-42C4-8AF8-BD43D4ED47F4}" type="datetimeFigureOut">
              <a:rPr lang="ko-KR" altLang="en-US" smtClean="0"/>
              <a:pPr/>
              <a:t>2008-12-06</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D98E05FB-8D6D-4480-8949-2DDCF99E1DE7}" type="slidenum">
              <a:rPr lang="ko-KR" altLang="en-US" smtClean="0"/>
              <a:pPr/>
              <a:t>‹#›</a:t>
            </a:fld>
            <a:endParaRPr lang="ko-KR"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smtClean="0"/>
              <a:t>Click to edit Master title style</a:t>
            </a:r>
            <a:endParaRPr lang="ko-KR" altLang="en-US"/>
          </a:p>
        </p:txBody>
      </p:sp>
      <p:sp>
        <p:nvSpPr>
          <p:cNvPr id="3" name="Content Placeholder 2"/>
          <p:cNvSpPr>
            <a:spLocks noGrp="1"/>
          </p:cNvSpPr>
          <p:nvPr>
            <p:ph idx="1"/>
          </p:nvPr>
        </p:nvSpPr>
        <p:spPr/>
        <p:txBody>
          <a:bodyPr/>
          <a:lstStyle/>
          <a:p>
            <a:pPr lvl="0"/>
            <a:r>
              <a:rPr lang="en-US" altLang="ko-KR" smtClean="0"/>
              <a:t>Click to edit Master text styles</a:t>
            </a:r>
          </a:p>
          <a:p>
            <a:pPr lvl="1"/>
            <a:r>
              <a:rPr lang="en-US" altLang="ko-KR" smtClean="0"/>
              <a:t>Second level</a:t>
            </a:r>
          </a:p>
          <a:p>
            <a:pPr lvl="2"/>
            <a:r>
              <a:rPr lang="en-US" altLang="ko-KR" smtClean="0"/>
              <a:t>Third level</a:t>
            </a:r>
          </a:p>
          <a:p>
            <a:pPr lvl="3"/>
            <a:r>
              <a:rPr lang="en-US" altLang="ko-KR" smtClean="0"/>
              <a:t>Fourth level</a:t>
            </a:r>
          </a:p>
          <a:p>
            <a:pPr lvl="4"/>
            <a:r>
              <a:rPr lang="en-US" altLang="ko-KR" smtClean="0"/>
              <a:t>Fifth level</a:t>
            </a:r>
            <a:endParaRPr lang="ko-KR" altLang="en-US"/>
          </a:p>
        </p:txBody>
      </p:sp>
      <p:sp>
        <p:nvSpPr>
          <p:cNvPr id="4" name="Date Placeholder 3"/>
          <p:cNvSpPr>
            <a:spLocks noGrp="1"/>
          </p:cNvSpPr>
          <p:nvPr>
            <p:ph type="dt" sz="half" idx="10"/>
          </p:nvPr>
        </p:nvSpPr>
        <p:spPr/>
        <p:txBody>
          <a:bodyPr/>
          <a:lstStyle/>
          <a:p>
            <a:fld id="{7938C2C3-CB43-42C4-8AF8-BD43D4ED47F4}" type="datetimeFigureOut">
              <a:rPr lang="ko-KR" altLang="en-US" smtClean="0"/>
              <a:pPr/>
              <a:t>2008-12-06</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D98E05FB-8D6D-4480-8949-2DDCF99E1DE7}" type="slidenum">
              <a:rPr lang="ko-KR" altLang="en-US" smtClean="0"/>
              <a:pPr/>
              <a:t>‹#›</a:t>
            </a:fld>
            <a:endParaRPr lang="ko-KR"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ltLang="ko-KR" smtClean="0"/>
              <a:t>Click to edit Master title style</a:t>
            </a:r>
            <a:endParaRPr lang="ko-KR" alt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ltLang="ko-KR" smtClean="0"/>
              <a:t>Click to edit Master text styles</a:t>
            </a:r>
          </a:p>
        </p:txBody>
      </p:sp>
      <p:sp>
        <p:nvSpPr>
          <p:cNvPr id="4" name="Date Placeholder 3"/>
          <p:cNvSpPr>
            <a:spLocks noGrp="1"/>
          </p:cNvSpPr>
          <p:nvPr>
            <p:ph type="dt" sz="half" idx="10"/>
          </p:nvPr>
        </p:nvSpPr>
        <p:spPr/>
        <p:txBody>
          <a:bodyPr/>
          <a:lstStyle/>
          <a:p>
            <a:fld id="{7938C2C3-CB43-42C4-8AF8-BD43D4ED47F4}" type="datetimeFigureOut">
              <a:rPr lang="ko-KR" altLang="en-US" smtClean="0"/>
              <a:pPr/>
              <a:t>2008-12-06</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D98E05FB-8D6D-4480-8949-2DDCF99E1DE7}" type="slidenum">
              <a:rPr lang="ko-KR" altLang="en-US" smtClean="0"/>
              <a:pPr/>
              <a:t>‹#›</a:t>
            </a:fld>
            <a:endParaRPr lang="ko-KR"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smtClean="0"/>
              <a:t>Click to edit Master title style</a:t>
            </a:r>
            <a:endParaRPr lang="ko-KR" alt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ko-KR" smtClean="0"/>
              <a:t>Click to edit Master text styles</a:t>
            </a:r>
          </a:p>
          <a:p>
            <a:pPr lvl="1"/>
            <a:r>
              <a:rPr lang="en-US" altLang="ko-KR" smtClean="0"/>
              <a:t>Second level</a:t>
            </a:r>
          </a:p>
          <a:p>
            <a:pPr lvl="2"/>
            <a:r>
              <a:rPr lang="en-US" altLang="ko-KR" smtClean="0"/>
              <a:t>Third level</a:t>
            </a:r>
          </a:p>
          <a:p>
            <a:pPr lvl="3"/>
            <a:r>
              <a:rPr lang="en-US" altLang="ko-KR" smtClean="0"/>
              <a:t>Fourth level</a:t>
            </a:r>
          </a:p>
          <a:p>
            <a:pPr lvl="4"/>
            <a:r>
              <a:rPr lang="en-US" altLang="ko-KR" smtClean="0"/>
              <a:t>Fifth level</a:t>
            </a:r>
            <a:endParaRPr lang="ko-KR" alt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ko-KR" smtClean="0"/>
              <a:t>Click to edit Master text styles</a:t>
            </a:r>
          </a:p>
          <a:p>
            <a:pPr lvl="1"/>
            <a:r>
              <a:rPr lang="en-US" altLang="ko-KR" smtClean="0"/>
              <a:t>Second level</a:t>
            </a:r>
          </a:p>
          <a:p>
            <a:pPr lvl="2"/>
            <a:r>
              <a:rPr lang="en-US" altLang="ko-KR" smtClean="0"/>
              <a:t>Third level</a:t>
            </a:r>
          </a:p>
          <a:p>
            <a:pPr lvl="3"/>
            <a:r>
              <a:rPr lang="en-US" altLang="ko-KR" smtClean="0"/>
              <a:t>Fourth level</a:t>
            </a:r>
          </a:p>
          <a:p>
            <a:pPr lvl="4"/>
            <a:r>
              <a:rPr lang="en-US" altLang="ko-KR" smtClean="0"/>
              <a:t>Fifth level</a:t>
            </a:r>
            <a:endParaRPr lang="ko-KR" altLang="en-US"/>
          </a:p>
        </p:txBody>
      </p:sp>
      <p:sp>
        <p:nvSpPr>
          <p:cNvPr id="5" name="Date Placeholder 4"/>
          <p:cNvSpPr>
            <a:spLocks noGrp="1"/>
          </p:cNvSpPr>
          <p:nvPr>
            <p:ph type="dt" sz="half" idx="10"/>
          </p:nvPr>
        </p:nvSpPr>
        <p:spPr/>
        <p:txBody>
          <a:bodyPr/>
          <a:lstStyle/>
          <a:p>
            <a:fld id="{7938C2C3-CB43-42C4-8AF8-BD43D4ED47F4}" type="datetimeFigureOut">
              <a:rPr lang="ko-KR" altLang="en-US" smtClean="0"/>
              <a:pPr/>
              <a:t>2008-12-06</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D98E05FB-8D6D-4480-8949-2DDCF99E1DE7}" type="slidenum">
              <a:rPr lang="ko-KR" altLang="en-US" smtClean="0"/>
              <a:pPr/>
              <a:t>‹#›</a:t>
            </a:fld>
            <a:endParaRPr lang="ko-KR"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ltLang="ko-KR" smtClean="0"/>
              <a:t>Click to edit Master title style</a:t>
            </a:r>
            <a:endParaRPr lang="ko-KR" alt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ko-KR"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ko-KR" smtClean="0"/>
              <a:t>Click to edit Master text styles</a:t>
            </a:r>
          </a:p>
          <a:p>
            <a:pPr lvl="1"/>
            <a:r>
              <a:rPr lang="en-US" altLang="ko-KR" smtClean="0"/>
              <a:t>Second level</a:t>
            </a:r>
          </a:p>
          <a:p>
            <a:pPr lvl="2"/>
            <a:r>
              <a:rPr lang="en-US" altLang="ko-KR" smtClean="0"/>
              <a:t>Third level</a:t>
            </a:r>
          </a:p>
          <a:p>
            <a:pPr lvl="3"/>
            <a:r>
              <a:rPr lang="en-US" altLang="ko-KR" smtClean="0"/>
              <a:t>Fourth level</a:t>
            </a:r>
          </a:p>
          <a:p>
            <a:pPr lvl="4"/>
            <a:r>
              <a:rPr lang="en-US" altLang="ko-KR" smtClean="0"/>
              <a:t>Fifth level</a:t>
            </a:r>
            <a:endParaRPr lang="ko-KR" alt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ko-KR"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ko-KR" smtClean="0"/>
              <a:t>Click to edit Master text styles</a:t>
            </a:r>
          </a:p>
          <a:p>
            <a:pPr lvl="1"/>
            <a:r>
              <a:rPr lang="en-US" altLang="ko-KR" smtClean="0"/>
              <a:t>Second level</a:t>
            </a:r>
          </a:p>
          <a:p>
            <a:pPr lvl="2"/>
            <a:r>
              <a:rPr lang="en-US" altLang="ko-KR" smtClean="0"/>
              <a:t>Third level</a:t>
            </a:r>
          </a:p>
          <a:p>
            <a:pPr lvl="3"/>
            <a:r>
              <a:rPr lang="en-US" altLang="ko-KR" smtClean="0"/>
              <a:t>Fourth level</a:t>
            </a:r>
          </a:p>
          <a:p>
            <a:pPr lvl="4"/>
            <a:r>
              <a:rPr lang="en-US" altLang="ko-KR" smtClean="0"/>
              <a:t>Fifth level</a:t>
            </a:r>
            <a:endParaRPr lang="ko-KR" altLang="en-US"/>
          </a:p>
        </p:txBody>
      </p:sp>
      <p:sp>
        <p:nvSpPr>
          <p:cNvPr id="7" name="Date Placeholder 6"/>
          <p:cNvSpPr>
            <a:spLocks noGrp="1"/>
          </p:cNvSpPr>
          <p:nvPr>
            <p:ph type="dt" sz="half" idx="10"/>
          </p:nvPr>
        </p:nvSpPr>
        <p:spPr/>
        <p:txBody>
          <a:bodyPr/>
          <a:lstStyle/>
          <a:p>
            <a:fld id="{7938C2C3-CB43-42C4-8AF8-BD43D4ED47F4}" type="datetimeFigureOut">
              <a:rPr lang="ko-KR" altLang="en-US" smtClean="0"/>
              <a:pPr/>
              <a:t>2008-12-06</a:t>
            </a:fld>
            <a:endParaRPr lang="ko-KR" altLang="en-US"/>
          </a:p>
        </p:txBody>
      </p:sp>
      <p:sp>
        <p:nvSpPr>
          <p:cNvPr id="8" name="Footer Placeholder 7"/>
          <p:cNvSpPr>
            <a:spLocks noGrp="1"/>
          </p:cNvSpPr>
          <p:nvPr>
            <p:ph type="ftr" sz="quarter" idx="11"/>
          </p:nvPr>
        </p:nvSpPr>
        <p:spPr/>
        <p:txBody>
          <a:bodyPr/>
          <a:lstStyle/>
          <a:p>
            <a:endParaRPr lang="ko-KR" altLang="en-US"/>
          </a:p>
        </p:txBody>
      </p:sp>
      <p:sp>
        <p:nvSpPr>
          <p:cNvPr id="9" name="Slide Number Placeholder 8"/>
          <p:cNvSpPr>
            <a:spLocks noGrp="1"/>
          </p:cNvSpPr>
          <p:nvPr>
            <p:ph type="sldNum" sz="quarter" idx="12"/>
          </p:nvPr>
        </p:nvSpPr>
        <p:spPr/>
        <p:txBody>
          <a:bodyPr/>
          <a:lstStyle/>
          <a:p>
            <a:fld id="{D98E05FB-8D6D-4480-8949-2DDCF99E1DE7}" type="slidenum">
              <a:rPr lang="ko-KR" altLang="en-US" smtClean="0"/>
              <a:pPr/>
              <a:t>‹#›</a:t>
            </a:fld>
            <a:endParaRPr lang="ko-KR"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smtClean="0"/>
              <a:t>Click to edit Master title style</a:t>
            </a:r>
            <a:endParaRPr lang="ko-KR" altLang="en-US"/>
          </a:p>
        </p:txBody>
      </p:sp>
      <p:sp>
        <p:nvSpPr>
          <p:cNvPr id="3" name="Date Placeholder 2"/>
          <p:cNvSpPr>
            <a:spLocks noGrp="1"/>
          </p:cNvSpPr>
          <p:nvPr>
            <p:ph type="dt" sz="half" idx="10"/>
          </p:nvPr>
        </p:nvSpPr>
        <p:spPr/>
        <p:txBody>
          <a:bodyPr/>
          <a:lstStyle/>
          <a:p>
            <a:fld id="{7938C2C3-CB43-42C4-8AF8-BD43D4ED47F4}" type="datetimeFigureOut">
              <a:rPr lang="ko-KR" altLang="en-US" smtClean="0"/>
              <a:pPr/>
              <a:t>2008-12-06</a:t>
            </a:fld>
            <a:endParaRPr lang="ko-KR" altLang="en-US"/>
          </a:p>
        </p:txBody>
      </p:sp>
      <p:sp>
        <p:nvSpPr>
          <p:cNvPr id="4" name="Footer Placeholder 3"/>
          <p:cNvSpPr>
            <a:spLocks noGrp="1"/>
          </p:cNvSpPr>
          <p:nvPr>
            <p:ph type="ftr" sz="quarter" idx="11"/>
          </p:nvPr>
        </p:nvSpPr>
        <p:spPr/>
        <p:txBody>
          <a:bodyPr/>
          <a:lstStyle/>
          <a:p>
            <a:endParaRPr lang="ko-KR" altLang="en-US"/>
          </a:p>
        </p:txBody>
      </p:sp>
      <p:sp>
        <p:nvSpPr>
          <p:cNvPr id="5" name="Slide Number Placeholder 4"/>
          <p:cNvSpPr>
            <a:spLocks noGrp="1"/>
          </p:cNvSpPr>
          <p:nvPr>
            <p:ph type="sldNum" sz="quarter" idx="12"/>
          </p:nvPr>
        </p:nvSpPr>
        <p:spPr/>
        <p:txBody>
          <a:bodyPr/>
          <a:lstStyle/>
          <a:p>
            <a:fld id="{D98E05FB-8D6D-4480-8949-2DDCF99E1DE7}" type="slidenum">
              <a:rPr lang="ko-KR" altLang="en-US" smtClean="0"/>
              <a:pPr/>
              <a:t>‹#›</a:t>
            </a:fld>
            <a:endParaRPr lang="ko-KR"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38C2C3-CB43-42C4-8AF8-BD43D4ED47F4}" type="datetimeFigureOut">
              <a:rPr lang="ko-KR" altLang="en-US" smtClean="0"/>
              <a:pPr/>
              <a:t>2008-12-06</a:t>
            </a:fld>
            <a:endParaRPr lang="ko-KR" altLang="en-US"/>
          </a:p>
        </p:txBody>
      </p:sp>
      <p:sp>
        <p:nvSpPr>
          <p:cNvPr id="3" name="Footer Placeholder 2"/>
          <p:cNvSpPr>
            <a:spLocks noGrp="1"/>
          </p:cNvSpPr>
          <p:nvPr>
            <p:ph type="ftr" sz="quarter" idx="11"/>
          </p:nvPr>
        </p:nvSpPr>
        <p:spPr/>
        <p:txBody>
          <a:bodyPr/>
          <a:lstStyle/>
          <a:p>
            <a:endParaRPr lang="ko-KR" altLang="en-US"/>
          </a:p>
        </p:txBody>
      </p:sp>
      <p:sp>
        <p:nvSpPr>
          <p:cNvPr id="4" name="Slide Number Placeholder 3"/>
          <p:cNvSpPr>
            <a:spLocks noGrp="1"/>
          </p:cNvSpPr>
          <p:nvPr>
            <p:ph type="sldNum" sz="quarter" idx="12"/>
          </p:nvPr>
        </p:nvSpPr>
        <p:spPr/>
        <p:txBody>
          <a:bodyPr/>
          <a:lstStyle/>
          <a:p>
            <a:fld id="{D98E05FB-8D6D-4480-8949-2DDCF99E1DE7}" type="slidenum">
              <a:rPr lang="ko-KR" altLang="en-US" smtClean="0"/>
              <a:pPr/>
              <a:t>‹#›</a:t>
            </a:fld>
            <a:endParaRPr lang="ko-KR"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ltLang="ko-KR" smtClean="0"/>
              <a:t>Click to edit Master title style</a:t>
            </a:r>
            <a:endParaRPr lang="ko-KR" alt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ko-KR" smtClean="0"/>
              <a:t>Click to edit Master text styles</a:t>
            </a:r>
          </a:p>
          <a:p>
            <a:pPr lvl="1"/>
            <a:r>
              <a:rPr lang="en-US" altLang="ko-KR" smtClean="0"/>
              <a:t>Second level</a:t>
            </a:r>
          </a:p>
          <a:p>
            <a:pPr lvl="2"/>
            <a:r>
              <a:rPr lang="en-US" altLang="ko-KR" smtClean="0"/>
              <a:t>Third level</a:t>
            </a:r>
          </a:p>
          <a:p>
            <a:pPr lvl="3"/>
            <a:r>
              <a:rPr lang="en-US" altLang="ko-KR" smtClean="0"/>
              <a:t>Fourth level</a:t>
            </a:r>
          </a:p>
          <a:p>
            <a:pPr lvl="4"/>
            <a:r>
              <a:rPr lang="en-US" altLang="ko-KR" smtClean="0"/>
              <a:t>Fifth level</a:t>
            </a:r>
            <a:endParaRPr lang="ko-KR" alt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ko-KR" smtClean="0"/>
              <a:t>Click to edit Master text styles</a:t>
            </a:r>
          </a:p>
        </p:txBody>
      </p:sp>
      <p:sp>
        <p:nvSpPr>
          <p:cNvPr id="5" name="Date Placeholder 4"/>
          <p:cNvSpPr>
            <a:spLocks noGrp="1"/>
          </p:cNvSpPr>
          <p:nvPr>
            <p:ph type="dt" sz="half" idx="10"/>
          </p:nvPr>
        </p:nvSpPr>
        <p:spPr/>
        <p:txBody>
          <a:bodyPr/>
          <a:lstStyle/>
          <a:p>
            <a:fld id="{7938C2C3-CB43-42C4-8AF8-BD43D4ED47F4}" type="datetimeFigureOut">
              <a:rPr lang="ko-KR" altLang="en-US" smtClean="0"/>
              <a:pPr/>
              <a:t>2008-12-06</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D98E05FB-8D6D-4480-8949-2DDCF99E1DE7}" type="slidenum">
              <a:rPr lang="ko-KR" altLang="en-US" smtClean="0"/>
              <a:pPr/>
              <a:t>‹#›</a:t>
            </a:fld>
            <a:endParaRPr lang="ko-KR"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ltLang="ko-KR" smtClean="0"/>
              <a:t>Click to edit Master title style</a:t>
            </a:r>
            <a:endParaRPr lang="ko-KR" alt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ko-KR" smtClean="0"/>
              <a:t>Click to edit Master text styles</a:t>
            </a:r>
          </a:p>
        </p:txBody>
      </p:sp>
      <p:sp>
        <p:nvSpPr>
          <p:cNvPr id="5" name="Date Placeholder 4"/>
          <p:cNvSpPr>
            <a:spLocks noGrp="1"/>
          </p:cNvSpPr>
          <p:nvPr>
            <p:ph type="dt" sz="half" idx="10"/>
          </p:nvPr>
        </p:nvSpPr>
        <p:spPr/>
        <p:txBody>
          <a:bodyPr/>
          <a:lstStyle/>
          <a:p>
            <a:fld id="{7938C2C3-CB43-42C4-8AF8-BD43D4ED47F4}" type="datetimeFigureOut">
              <a:rPr lang="ko-KR" altLang="en-US" smtClean="0"/>
              <a:pPr/>
              <a:t>2008-12-06</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D98E05FB-8D6D-4480-8949-2DDCF99E1DE7}" type="slidenum">
              <a:rPr lang="ko-KR" altLang="en-US" smtClean="0"/>
              <a:pPr/>
              <a:t>‹#›</a:t>
            </a:fld>
            <a:endParaRPr lang="ko-KR"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ltLang="ko-KR" smtClean="0"/>
              <a:t>Click to edit Master title style</a:t>
            </a:r>
            <a:endParaRPr lang="ko-KR" alt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ltLang="ko-KR" smtClean="0"/>
              <a:t>Click to edit Master text styles</a:t>
            </a:r>
          </a:p>
          <a:p>
            <a:pPr lvl="1"/>
            <a:r>
              <a:rPr lang="en-US" altLang="ko-KR" smtClean="0"/>
              <a:t>Second level</a:t>
            </a:r>
          </a:p>
          <a:p>
            <a:pPr lvl="2"/>
            <a:r>
              <a:rPr lang="en-US" altLang="ko-KR" smtClean="0"/>
              <a:t>Third level</a:t>
            </a:r>
          </a:p>
          <a:p>
            <a:pPr lvl="3"/>
            <a:r>
              <a:rPr lang="en-US" altLang="ko-KR" smtClean="0"/>
              <a:t>Fourth level</a:t>
            </a:r>
          </a:p>
          <a:p>
            <a:pPr lvl="4"/>
            <a:r>
              <a:rPr lang="en-US" altLang="ko-KR" smtClean="0"/>
              <a:t>Fifth level</a:t>
            </a:r>
            <a:endParaRPr lang="ko-KR"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38C2C3-CB43-42C4-8AF8-BD43D4ED47F4}" type="datetimeFigureOut">
              <a:rPr lang="ko-KR" altLang="en-US" smtClean="0"/>
              <a:pPr/>
              <a:t>2008-12-06</a:t>
            </a:fld>
            <a:endParaRPr lang="ko-KR" alt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8E05FB-8D6D-4480-8949-2DDCF99E1DE7}" type="slidenum">
              <a:rPr lang="ko-KR" altLang="en-US" smtClean="0"/>
              <a:pPr/>
              <a:t>‹#›</a:t>
            </a:fld>
            <a:endParaRPr lang="ko-KR"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hyperlink" Target="http://www.ctgpc.com/pictures/pictures_a.php" TargetMode="External"/><Relationship Id="rId3" Type="http://schemas.openxmlformats.org/officeDocument/2006/relationships/hyperlink" Target="http://kr.dic.yahoo.com/search/enc/result.html?pk=18765500&amp;p=%C3%E6%C1%D6%BC%F6%B7%C2%B9%DF%C0%FC%BC%D2&amp;field=id&amp;type=enc" TargetMode="External"/><Relationship Id="rId7" Type="http://schemas.openxmlformats.org/officeDocument/2006/relationships/hyperlink" Target="http://blog.naver.com/deeparoma12/60046529016" TargetMode="External"/><Relationship Id="rId12" Type="http://schemas.openxmlformats.org/officeDocument/2006/relationships/hyperlink" Target="http://en.ce.cn/Business/Macro-economic/200711/09/W020071109332433438292.jpg" TargetMode="External"/><Relationship Id="rId2" Type="http://schemas.openxmlformats.org/officeDocument/2006/relationships/hyperlink" Target="http://www.ctgpc.com/" TargetMode="External"/><Relationship Id="rId1" Type="http://schemas.openxmlformats.org/officeDocument/2006/relationships/slideLayout" Target="../slideLayouts/slideLayout2.xml"/><Relationship Id="rId6" Type="http://schemas.openxmlformats.org/officeDocument/2006/relationships/hyperlink" Target="http://en.wikipedia.org/wiki/Hydroelectricity" TargetMode="External"/><Relationship Id="rId11" Type="http://schemas.openxmlformats.org/officeDocument/2006/relationships/hyperlink" Target="http://search.naver.com/search.naver?where=nexearch&amp;query=%BC%DB%C0%FC&amp;x=0&amp;y=0&amp;sm=top_hty&amp;frm=t1&amp;fbm=0" TargetMode="External"/><Relationship Id="rId5" Type="http://schemas.openxmlformats.org/officeDocument/2006/relationships/hyperlink" Target="http://en.wikipedia.org/wiki/Hydropower" TargetMode="External"/><Relationship Id="rId10" Type="http://schemas.openxmlformats.org/officeDocument/2006/relationships/hyperlink" Target="http://blog.naver.com/choi11250/130029053222" TargetMode="External"/><Relationship Id="rId4" Type="http://schemas.openxmlformats.org/officeDocument/2006/relationships/hyperlink" Target="http://www.cyworld.com/citywriter/2282258" TargetMode="External"/><Relationship Id="rId9" Type="http://schemas.openxmlformats.org/officeDocument/2006/relationships/hyperlink" Target="http://blog.daum.net/zzeluna04/8770360"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upload.wikimedia.org/wikipedia/commons/a/a4/Water_turbine.jpg"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upload.wikimedia.org/wikipedia/commons/8/81/Hydroelectric_dam.pn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14488"/>
            <a:ext cx="7772400" cy="1470025"/>
          </a:xfrm>
        </p:spPr>
        <p:txBody>
          <a:bodyPr>
            <a:normAutofit/>
          </a:bodyPr>
          <a:lstStyle/>
          <a:p>
            <a:r>
              <a:rPr lang="en-US" altLang="ko-KR" sz="7200" b="1" dirty="0" smtClean="0"/>
              <a:t>Hydro Power</a:t>
            </a:r>
            <a:endParaRPr lang="ko-KR" altLang="en-US" sz="7200" b="1" dirty="0"/>
          </a:p>
        </p:txBody>
      </p:sp>
      <p:sp>
        <p:nvSpPr>
          <p:cNvPr id="3" name="Subtitle 2"/>
          <p:cNvSpPr>
            <a:spLocks noGrp="1"/>
          </p:cNvSpPr>
          <p:nvPr>
            <p:ph type="subTitle" idx="1"/>
          </p:nvPr>
        </p:nvSpPr>
        <p:spPr/>
        <p:txBody>
          <a:bodyPr/>
          <a:lstStyle/>
          <a:p>
            <a:r>
              <a:rPr lang="en-US" altLang="ko-KR" dirty="0" smtClean="0"/>
              <a:t>Jun Kim</a:t>
            </a:r>
            <a:endParaRPr lang="ko-KR" alt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b="1" dirty="0" smtClean="0"/>
              <a:t>China Three Gorges </a:t>
            </a:r>
            <a:r>
              <a:rPr lang="en-US" altLang="ko-KR" b="1" dirty="0" smtClean="0"/>
              <a:t>Project II </a:t>
            </a:r>
            <a:endParaRPr lang="ko-KR" altLang="en-US" dirty="0"/>
          </a:p>
        </p:txBody>
      </p:sp>
      <p:pic>
        <p:nvPicPr>
          <p:cNvPr id="1026" name="Picture 2"/>
          <p:cNvPicPr>
            <a:picLocks noChangeAspect="1" noChangeArrowheads="1"/>
          </p:cNvPicPr>
          <p:nvPr/>
        </p:nvPicPr>
        <p:blipFill>
          <a:blip r:embed="rId2"/>
          <a:srcRect/>
          <a:stretch>
            <a:fillRect/>
          </a:stretch>
        </p:blipFill>
        <p:spPr bwMode="auto">
          <a:xfrm>
            <a:off x="428596" y="1571612"/>
            <a:ext cx="6581775" cy="2143125"/>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a:off x="1500166" y="4143380"/>
            <a:ext cx="7239000" cy="20383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ko-KR" sz="3200" b="1" dirty="0" smtClean="0"/>
              <a:t>Development of Three Gorges Project</a:t>
            </a:r>
            <a:endParaRPr lang="ko-KR" altLang="en-US" sz="3200" b="1" dirty="0"/>
          </a:p>
        </p:txBody>
      </p:sp>
      <p:pic>
        <p:nvPicPr>
          <p:cNvPr id="2050" name="Picture 2"/>
          <p:cNvPicPr>
            <a:picLocks noChangeAspect="1" noChangeArrowheads="1"/>
          </p:cNvPicPr>
          <p:nvPr/>
        </p:nvPicPr>
        <p:blipFill>
          <a:blip r:embed="rId2"/>
          <a:srcRect/>
          <a:stretch>
            <a:fillRect/>
          </a:stretch>
        </p:blipFill>
        <p:spPr bwMode="auto">
          <a:xfrm>
            <a:off x="571472" y="1357299"/>
            <a:ext cx="3857652" cy="2556032"/>
          </a:xfrm>
          <a:prstGeom prst="rect">
            <a:avLst/>
          </a:prstGeom>
          <a:noFill/>
          <a:ln w="9525">
            <a:noFill/>
            <a:miter lim="800000"/>
            <a:headEnd/>
            <a:tailEnd/>
          </a:ln>
          <a:effectLst/>
        </p:spPr>
      </p:pic>
      <p:pic>
        <p:nvPicPr>
          <p:cNvPr id="2051" name="Picture 3"/>
          <p:cNvPicPr>
            <a:picLocks noChangeAspect="1" noChangeArrowheads="1"/>
          </p:cNvPicPr>
          <p:nvPr/>
        </p:nvPicPr>
        <p:blipFill>
          <a:blip r:embed="rId3"/>
          <a:srcRect/>
          <a:stretch>
            <a:fillRect/>
          </a:stretch>
        </p:blipFill>
        <p:spPr bwMode="auto">
          <a:xfrm>
            <a:off x="4500562" y="1357298"/>
            <a:ext cx="4000853" cy="2566981"/>
          </a:xfrm>
          <a:prstGeom prst="rect">
            <a:avLst/>
          </a:prstGeom>
          <a:noFill/>
          <a:ln w="9525">
            <a:noFill/>
            <a:miter lim="800000"/>
            <a:headEnd/>
            <a:tailEnd/>
          </a:ln>
          <a:effectLst/>
        </p:spPr>
      </p:pic>
      <p:pic>
        <p:nvPicPr>
          <p:cNvPr id="2052" name="Picture 4"/>
          <p:cNvPicPr>
            <a:picLocks noChangeAspect="1" noChangeArrowheads="1"/>
          </p:cNvPicPr>
          <p:nvPr/>
        </p:nvPicPr>
        <p:blipFill>
          <a:blip r:embed="rId4"/>
          <a:srcRect/>
          <a:stretch>
            <a:fillRect/>
          </a:stretch>
        </p:blipFill>
        <p:spPr bwMode="auto">
          <a:xfrm>
            <a:off x="571472" y="4000504"/>
            <a:ext cx="3857652" cy="2508823"/>
          </a:xfrm>
          <a:prstGeom prst="rect">
            <a:avLst/>
          </a:prstGeom>
          <a:noFill/>
          <a:ln w="9525">
            <a:noFill/>
            <a:miter lim="800000"/>
            <a:headEnd/>
            <a:tailEnd/>
          </a:ln>
          <a:effectLst/>
        </p:spPr>
      </p:pic>
      <p:pic>
        <p:nvPicPr>
          <p:cNvPr id="2053" name="Picture 5"/>
          <p:cNvPicPr>
            <a:picLocks noChangeAspect="1" noChangeArrowheads="1"/>
          </p:cNvPicPr>
          <p:nvPr/>
        </p:nvPicPr>
        <p:blipFill>
          <a:blip r:embed="rId5"/>
          <a:srcRect/>
          <a:stretch>
            <a:fillRect/>
          </a:stretch>
        </p:blipFill>
        <p:spPr bwMode="auto">
          <a:xfrm>
            <a:off x="4500562" y="4000505"/>
            <a:ext cx="4000528" cy="2500329"/>
          </a:xfrm>
          <a:prstGeom prst="rect">
            <a:avLst/>
          </a:prstGeom>
          <a:noFill/>
          <a:ln w="9525">
            <a:noFill/>
            <a:miter lim="800000"/>
            <a:headEnd/>
            <a:tailEnd/>
          </a:ln>
          <a:effectLst/>
        </p:spPr>
      </p:pic>
      <p:pic>
        <p:nvPicPr>
          <p:cNvPr id="2054" name="Picture 6"/>
          <p:cNvPicPr>
            <a:picLocks noChangeAspect="1" noChangeArrowheads="1"/>
          </p:cNvPicPr>
          <p:nvPr/>
        </p:nvPicPr>
        <p:blipFill>
          <a:blip r:embed="rId6"/>
          <a:srcRect/>
          <a:stretch>
            <a:fillRect/>
          </a:stretch>
        </p:blipFill>
        <p:spPr bwMode="auto">
          <a:xfrm>
            <a:off x="2357422" y="2786058"/>
            <a:ext cx="4316024" cy="2495557"/>
          </a:xfrm>
          <a:prstGeom prst="rect">
            <a:avLst/>
          </a:prstGeom>
          <a:noFill/>
          <a:ln w="9525">
            <a:noFill/>
            <a:miter lim="800000"/>
            <a:headEnd/>
            <a:tailEnd/>
          </a:ln>
          <a:effectLst/>
        </p:spPr>
      </p:pic>
      <p:sp>
        <p:nvSpPr>
          <p:cNvPr id="9" name="TextBox 8"/>
          <p:cNvSpPr txBox="1"/>
          <p:nvPr/>
        </p:nvSpPr>
        <p:spPr>
          <a:xfrm>
            <a:off x="142844" y="1071546"/>
            <a:ext cx="691215" cy="369332"/>
          </a:xfrm>
          <a:prstGeom prst="rect">
            <a:avLst/>
          </a:prstGeom>
          <a:noFill/>
        </p:spPr>
        <p:txBody>
          <a:bodyPr wrap="square" rtlCol="0">
            <a:spAutoFit/>
          </a:bodyPr>
          <a:lstStyle/>
          <a:p>
            <a:r>
              <a:rPr lang="en-US" altLang="ko-KR" dirty="0" smtClean="0"/>
              <a:t>1999</a:t>
            </a:r>
            <a:endParaRPr lang="ko-KR" altLang="en-US" dirty="0"/>
          </a:p>
        </p:txBody>
      </p:sp>
      <p:sp>
        <p:nvSpPr>
          <p:cNvPr id="10" name="TextBox 9"/>
          <p:cNvSpPr txBox="1"/>
          <p:nvPr/>
        </p:nvSpPr>
        <p:spPr>
          <a:xfrm>
            <a:off x="8215338" y="1071546"/>
            <a:ext cx="691215" cy="369332"/>
          </a:xfrm>
          <a:prstGeom prst="rect">
            <a:avLst/>
          </a:prstGeom>
          <a:noFill/>
        </p:spPr>
        <p:txBody>
          <a:bodyPr wrap="none" rtlCol="0">
            <a:spAutoFit/>
          </a:bodyPr>
          <a:lstStyle/>
          <a:p>
            <a:r>
              <a:rPr lang="en-US" altLang="ko-KR" dirty="0" smtClean="0"/>
              <a:t>2000</a:t>
            </a:r>
            <a:endParaRPr lang="ko-KR" altLang="en-US" dirty="0"/>
          </a:p>
        </p:txBody>
      </p:sp>
      <p:sp>
        <p:nvSpPr>
          <p:cNvPr id="11" name="TextBox 10"/>
          <p:cNvSpPr txBox="1"/>
          <p:nvPr/>
        </p:nvSpPr>
        <p:spPr>
          <a:xfrm>
            <a:off x="285720" y="6429396"/>
            <a:ext cx="691215" cy="369332"/>
          </a:xfrm>
          <a:prstGeom prst="rect">
            <a:avLst/>
          </a:prstGeom>
          <a:noFill/>
        </p:spPr>
        <p:txBody>
          <a:bodyPr wrap="none" rtlCol="0">
            <a:spAutoFit/>
          </a:bodyPr>
          <a:lstStyle/>
          <a:p>
            <a:r>
              <a:rPr lang="en-US" altLang="ko-KR" dirty="0" smtClean="0"/>
              <a:t>2001</a:t>
            </a:r>
            <a:endParaRPr lang="ko-KR" altLang="en-US" dirty="0"/>
          </a:p>
        </p:txBody>
      </p:sp>
      <p:sp>
        <p:nvSpPr>
          <p:cNvPr id="12" name="TextBox 11"/>
          <p:cNvSpPr txBox="1"/>
          <p:nvPr/>
        </p:nvSpPr>
        <p:spPr>
          <a:xfrm>
            <a:off x="8215338" y="6429396"/>
            <a:ext cx="691215" cy="369332"/>
          </a:xfrm>
          <a:prstGeom prst="rect">
            <a:avLst/>
          </a:prstGeom>
          <a:noFill/>
        </p:spPr>
        <p:txBody>
          <a:bodyPr wrap="none" rtlCol="0">
            <a:spAutoFit/>
          </a:bodyPr>
          <a:lstStyle/>
          <a:p>
            <a:r>
              <a:rPr lang="en-US" altLang="ko-KR" dirty="0" smtClean="0"/>
              <a:t>2002</a:t>
            </a:r>
            <a:endParaRPr lang="ko-KR" altLang="en-US" dirty="0"/>
          </a:p>
        </p:txBody>
      </p:sp>
      <p:sp>
        <p:nvSpPr>
          <p:cNvPr id="13" name="TextBox 12"/>
          <p:cNvSpPr txBox="1"/>
          <p:nvPr/>
        </p:nvSpPr>
        <p:spPr>
          <a:xfrm>
            <a:off x="4143372" y="2857496"/>
            <a:ext cx="691215" cy="369332"/>
          </a:xfrm>
          <a:prstGeom prst="rect">
            <a:avLst/>
          </a:prstGeom>
          <a:noFill/>
        </p:spPr>
        <p:txBody>
          <a:bodyPr wrap="none" rtlCol="0">
            <a:spAutoFit/>
          </a:bodyPr>
          <a:lstStyle/>
          <a:p>
            <a:r>
              <a:rPr lang="en-US" altLang="ko-KR" dirty="0" smtClean="0">
                <a:solidFill>
                  <a:schemeClr val="bg1"/>
                </a:solidFill>
              </a:rPr>
              <a:t>2003</a:t>
            </a:r>
            <a:endParaRPr lang="ko-KR" altLang="en-US" dirty="0">
              <a:solidFill>
                <a:schemeClr val="bg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0"/>
            <a:ext cx="8229600" cy="1143000"/>
          </a:xfrm>
        </p:spPr>
        <p:txBody>
          <a:bodyPr/>
          <a:lstStyle/>
          <a:p>
            <a:r>
              <a:rPr lang="en-US" altLang="ko-KR" b="1" dirty="0" smtClean="0"/>
              <a:t>Korea</a:t>
            </a:r>
            <a:endParaRPr lang="ko-KR" altLang="en-US" b="1" dirty="0"/>
          </a:p>
        </p:txBody>
      </p:sp>
      <p:sp>
        <p:nvSpPr>
          <p:cNvPr id="3" name="Content Placeholder 2"/>
          <p:cNvSpPr>
            <a:spLocks noGrp="1"/>
          </p:cNvSpPr>
          <p:nvPr>
            <p:ph idx="1"/>
          </p:nvPr>
        </p:nvSpPr>
        <p:spPr>
          <a:xfrm>
            <a:off x="428596" y="1000108"/>
            <a:ext cx="8229600" cy="5643602"/>
          </a:xfrm>
        </p:spPr>
        <p:txBody>
          <a:bodyPr>
            <a:noAutofit/>
          </a:bodyPr>
          <a:lstStyle/>
          <a:p>
            <a:pPr algn="just"/>
            <a:r>
              <a:rPr lang="en-US" sz="1400" dirty="0" smtClean="0">
                <a:latin typeface="Times New Roman" pitchFamily="18" charset="0"/>
                <a:cs typeface="Times New Roman" pitchFamily="18" charset="0"/>
              </a:rPr>
              <a:t>The terrain of the Korean Peninsula the rivers advances well and is having the condition which separates relatively in hydroelectric power the fluctuation of flow is serious is a weak point seasonally. The hydroelectric power facility buys and 1905 </a:t>
            </a:r>
            <a:r>
              <a:rPr lang="en-US" sz="1400" dirty="0" err="1" smtClean="0">
                <a:latin typeface="Times New Roman" pitchFamily="18" charset="0"/>
                <a:cs typeface="Times New Roman" pitchFamily="18" charset="0"/>
              </a:rPr>
              <a:t>Pyongan-Bukdo</a:t>
            </a:r>
            <a:r>
              <a:rPr lang="en-US" sz="1400" dirty="0" smtClean="0">
                <a:latin typeface="Times New Roman" pitchFamily="18" charset="0"/>
                <a:cs typeface="Times New Roman" pitchFamily="18" charset="0"/>
              </a:rPr>
              <a:t> fortune scattered light 500kW car hydropower plants which are established with </a:t>
            </a:r>
            <a:r>
              <a:rPr lang="en-US" sz="1400" dirty="0" err="1" smtClean="0">
                <a:latin typeface="Times New Roman" pitchFamily="18" charset="0"/>
                <a:cs typeface="Times New Roman" pitchFamily="18" charset="0"/>
              </a:rPr>
              <a:t>Aplok</a:t>
            </a:r>
            <a:r>
              <a:rPr lang="en-US" sz="1400" dirty="0" smtClean="0">
                <a:latin typeface="Times New Roman" pitchFamily="18" charset="0"/>
                <a:cs typeface="Times New Roman" pitchFamily="18" charset="0"/>
              </a:rPr>
              <a:t> River with the beginning with small scale construction to become accomplished, from the dog E tableland it flows and penetrated a box mountain around the capital pulse waver and with under the basin fringe land with power plant construction of large scale together the Han River hydraulic power (North Korea river) and </a:t>
            </a:r>
            <a:r>
              <a:rPr lang="en-US" sz="1400" dirty="0" err="1" smtClean="0">
                <a:latin typeface="Times New Roman" pitchFamily="18" charset="0"/>
                <a:cs typeface="Times New Roman" pitchFamily="18" charset="0"/>
              </a:rPr>
              <a:t>Aplok</a:t>
            </a:r>
            <a:r>
              <a:rPr lang="en-US" sz="1400" dirty="0" smtClean="0">
                <a:latin typeface="Times New Roman" pitchFamily="18" charset="0"/>
                <a:cs typeface="Times New Roman" pitchFamily="18" charset="0"/>
              </a:rPr>
              <a:t> River hydraulic power etc. with time to be developed the flow of the rivers they take charge of they make, the central point of Korean power supply. But with high growth of the national industry which leads an industrialization it joins in and is restricted the war potential demand which is enormous it is demanded with only the generation of hydroelectric power which it does not confront not to make can, it became. The hydraulic power is maintaining the facility dosage of whole developmental equipment middle 10% degree of Korea, the war potential production volume is staying to 5% degree. If war potential supply clerk general interpretation the value which is technical from it is desirable for the hydropower plant to increase more but, the hydraulic power equipment augmentation prospect which uses the water resources of the rivers the packing hydraulic power to be insufficient does not dawn. It constructs the waters hydropower plant but and the share level of present time will be continued</a:t>
            </a:r>
            <a:r>
              <a:rPr lang="en-US" sz="1400" dirty="0" smtClean="0">
                <a:latin typeface="Times New Roman" pitchFamily="18" charset="0"/>
                <a:cs typeface="Times New Roman" pitchFamily="18" charset="0"/>
              </a:rPr>
              <a:t>.</a:t>
            </a:r>
          </a:p>
          <a:p>
            <a:pPr algn="just"/>
            <a:r>
              <a:rPr lang="ko-KR" altLang="en-US" sz="1400" dirty="0" smtClean="0">
                <a:latin typeface="Times New Roman" pitchFamily="18" charset="0"/>
                <a:cs typeface="Times New Roman" pitchFamily="18" charset="0"/>
              </a:rPr>
              <a:t>한반도의 지형은 하천이 잘 발달되어 수력발전에 비교적 유리한 조건을 갖추고 있으나 계절적으로 유량의 변동이 심하다는 단점이 있다</a:t>
            </a:r>
            <a:r>
              <a:rPr lang="en-US" altLang="ko-KR" sz="1400" dirty="0" smtClean="0">
                <a:latin typeface="Times New Roman" pitchFamily="18" charset="0"/>
                <a:cs typeface="Times New Roman" pitchFamily="18" charset="0"/>
              </a:rPr>
              <a:t>. </a:t>
            </a:r>
            <a:r>
              <a:rPr lang="ko-KR" altLang="en-US" sz="1400" dirty="0" smtClean="0">
                <a:latin typeface="Times New Roman" pitchFamily="18" charset="0"/>
                <a:cs typeface="Times New Roman" pitchFamily="18" charset="0"/>
              </a:rPr>
              <a:t>수력발전 시설은 </a:t>
            </a:r>
            <a:r>
              <a:rPr lang="en-US" altLang="ko-KR" sz="1400" dirty="0" smtClean="0">
                <a:latin typeface="Times New Roman" pitchFamily="18" charset="0"/>
                <a:cs typeface="Times New Roman" pitchFamily="18" charset="0"/>
              </a:rPr>
              <a:t>1905</a:t>
            </a:r>
            <a:r>
              <a:rPr lang="ko-KR" altLang="en-US" sz="1400" dirty="0" smtClean="0">
                <a:latin typeface="Times New Roman" pitchFamily="18" charset="0"/>
                <a:cs typeface="Times New Roman" pitchFamily="18" charset="0"/>
              </a:rPr>
              <a:t>년 평안북도 운산광산에 설치된 </a:t>
            </a:r>
            <a:r>
              <a:rPr lang="en-US" altLang="ko-KR" sz="1400" dirty="0" smtClean="0">
                <a:latin typeface="Times New Roman" pitchFamily="18" charset="0"/>
                <a:cs typeface="Times New Roman" pitchFamily="18" charset="0"/>
              </a:rPr>
              <a:t>500kW</a:t>
            </a:r>
            <a:r>
              <a:rPr lang="ko-KR" altLang="en-US" sz="1400" dirty="0" smtClean="0">
                <a:latin typeface="Times New Roman" pitchFamily="18" charset="0"/>
                <a:cs typeface="Times New Roman" pitchFamily="18" charset="0"/>
              </a:rPr>
              <a:t>의 자가용 수력발전소를 효시로 소규모로 건설이 이루어지다가 개마고원에서 압록강으로 흘러가는 하천의 유량을 함경산맥을 관통시켜 동해로 유역변경하는 대규모의 발전소 건설과 함께 한강수력</a:t>
            </a:r>
            <a:r>
              <a:rPr lang="en-US" altLang="ko-KR" sz="1400" dirty="0" smtClean="0">
                <a:latin typeface="Times New Roman" pitchFamily="18" charset="0"/>
                <a:cs typeface="Times New Roman" pitchFamily="18" charset="0"/>
              </a:rPr>
              <a:t>(</a:t>
            </a:r>
            <a:r>
              <a:rPr lang="ko-KR" altLang="en-US" sz="1400" dirty="0" smtClean="0">
                <a:latin typeface="Times New Roman" pitchFamily="18" charset="0"/>
                <a:cs typeface="Times New Roman" pitchFamily="18" charset="0"/>
              </a:rPr>
              <a:t>북한강</a:t>
            </a:r>
            <a:r>
              <a:rPr lang="en-US" altLang="ko-KR" sz="1400" dirty="0" smtClean="0">
                <a:latin typeface="Times New Roman" pitchFamily="18" charset="0"/>
                <a:cs typeface="Times New Roman" pitchFamily="18" charset="0"/>
              </a:rPr>
              <a:t>) </a:t>
            </a:r>
            <a:r>
              <a:rPr lang="ko-KR" altLang="en-US" sz="1400" dirty="0" smtClean="0">
                <a:latin typeface="Times New Roman" pitchFamily="18" charset="0"/>
                <a:cs typeface="Times New Roman" pitchFamily="18" charset="0"/>
              </a:rPr>
              <a:t>및 압록강수력 등이 차례로 개발되어 한국 전력공급의 중추적 역할을 담당해왔다</a:t>
            </a:r>
            <a:r>
              <a:rPr lang="en-US" altLang="ko-KR" sz="1400" dirty="0" smtClean="0">
                <a:latin typeface="Times New Roman" pitchFamily="18" charset="0"/>
                <a:cs typeface="Times New Roman" pitchFamily="18" charset="0"/>
              </a:rPr>
              <a:t>. </a:t>
            </a:r>
            <a:r>
              <a:rPr lang="ko-KR" altLang="en-US" sz="1400" dirty="0" smtClean="0">
                <a:latin typeface="Times New Roman" pitchFamily="18" charset="0"/>
                <a:cs typeface="Times New Roman" pitchFamily="18" charset="0"/>
              </a:rPr>
              <a:t>그러나 공업화를 통한 국가산업의 고도성장과 더불어 요구되는 막대한 전력수요를 제한된 수력발전만으로는 대응하지 못하게 되었다</a:t>
            </a:r>
            <a:r>
              <a:rPr lang="en-US" altLang="ko-KR" sz="1400" dirty="0" smtClean="0">
                <a:latin typeface="Times New Roman" pitchFamily="18" charset="0"/>
                <a:cs typeface="Times New Roman" pitchFamily="18" charset="0"/>
              </a:rPr>
              <a:t>. </a:t>
            </a:r>
            <a:r>
              <a:rPr lang="ko-KR" altLang="en-US" sz="1400" dirty="0" smtClean="0">
                <a:latin typeface="Times New Roman" pitchFamily="18" charset="0"/>
                <a:cs typeface="Times New Roman" pitchFamily="18" charset="0"/>
              </a:rPr>
              <a:t>수력은 한국의 전체 발전설비 가운데 </a:t>
            </a:r>
            <a:r>
              <a:rPr lang="en-US" altLang="ko-KR" sz="1400" dirty="0" smtClean="0">
                <a:latin typeface="Times New Roman" pitchFamily="18" charset="0"/>
                <a:cs typeface="Times New Roman" pitchFamily="18" charset="0"/>
              </a:rPr>
              <a:t>10</a:t>
            </a:r>
            <a:r>
              <a:rPr lang="ko-KR" altLang="en-US" sz="1400" dirty="0" smtClean="0">
                <a:latin typeface="Times New Roman" pitchFamily="18" charset="0"/>
                <a:cs typeface="Times New Roman" pitchFamily="18" charset="0"/>
              </a:rPr>
              <a:t>％ 정도의 시설용량을 유지하고 있으며</a:t>
            </a:r>
            <a:r>
              <a:rPr lang="en-US" altLang="ko-KR" sz="1400" dirty="0" smtClean="0">
                <a:latin typeface="Times New Roman" pitchFamily="18" charset="0"/>
                <a:cs typeface="Times New Roman" pitchFamily="18" charset="0"/>
              </a:rPr>
              <a:t>, </a:t>
            </a:r>
            <a:r>
              <a:rPr lang="ko-KR" altLang="en-US" sz="1400" dirty="0" smtClean="0">
                <a:latin typeface="Times New Roman" pitchFamily="18" charset="0"/>
                <a:cs typeface="Times New Roman" pitchFamily="18" charset="0"/>
              </a:rPr>
              <a:t>전력생산량은 </a:t>
            </a:r>
            <a:r>
              <a:rPr lang="en-US" altLang="ko-KR" sz="1400" dirty="0" smtClean="0">
                <a:latin typeface="Times New Roman" pitchFamily="18" charset="0"/>
                <a:cs typeface="Times New Roman" pitchFamily="18" charset="0"/>
              </a:rPr>
              <a:t>5</a:t>
            </a:r>
            <a:r>
              <a:rPr lang="ko-KR" altLang="en-US" sz="1400" dirty="0" smtClean="0">
                <a:latin typeface="Times New Roman" pitchFamily="18" charset="0"/>
                <a:cs typeface="Times New Roman" pitchFamily="18" charset="0"/>
              </a:rPr>
              <a:t>％ 정도에 머무르고 있다</a:t>
            </a:r>
            <a:r>
              <a:rPr lang="en-US" altLang="ko-KR" sz="1400" dirty="0" smtClean="0">
                <a:latin typeface="Times New Roman" pitchFamily="18" charset="0"/>
                <a:cs typeface="Times New Roman" pitchFamily="18" charset="0"/>
              </a:rPr>
              <a:t>. </a:t>
            </a:r>
            <a:r>
              <a:rPr lang="ko-KR" altLang="en-US" sz="1400" dirty="0" smtClean="0">
                <a:latin typeface="Times New Roman" pitchFamily="18" charset="0"/>
                <a:cs typeface="Times New Roman" pitchFamily="18" charset="0"/>
              </a:rPr>
              <a:t>전력공급계통의 기술적인 가치면에서 수력발전소가 더욱 증가되는 것이 바람직하나 포장수력이 불충분해 하천의 수자원을 이용한 수력설비 증대 전망은 밝지 않다</a:t>
            </a:r>
            <a:r>
              <a:rPr lang="en-US" altLang="ko-KR" sz="1400" dirty="0" smtClean="0">
                <a:latin typeface="Times New Roman" pitchFamily="18" charset="0"/>
                <a:cs typeface="Times New Roman" pitchFamily="18" charset="0"/>
              </a:rPr>
              <a:t>. </a:t>
            </a:r>
            <a:r>
              <a:rPr lang="ko-KR" altLang="en-US" sz="1400" dirty="0" smtClean="0">
                <a:latin typeface="Times New Roman" pitchFamily="18" charset="0"/>
                <a:cs typeface="Times New Roman" pitchFamily="18" charset="0"/>
              </a:rPr>
              <a:t>그러나 양수식 수력발전소를 건설하여 현재의 점유율 수준은 계속될 것이다</a:t>
            </a:r>
            <a:r>
              <a:rPr lang="en-US" altLang="ko-KR" sz="1400" dirty="0" smtClean="0">
                <a:latin typeface="Times New Roman" pitchFamily="18" charset="0"/>
                <a:cs typeface="Times New Roman" pitchFamily="18" charset="0"/>
              </a:rPr>
              <a:t>.</a:t>
            </a:r>
            <a:endParaRPr lang="ko-KR" altLang="en-US" sz="1400" dirty="0">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b="1" dirty="0" smtClean="0"/>
              <a:t>The Positives</a:t>
            </a:r>
            <a:endParaRPr lang="ko-KR" altLang="en-US" b="1" dirty="0"/>
          </a:p>
        </p:txBody>
      </p:sp>
      <p:sp>
        <p:nvSpPr>
          <p:cNvPr id="3" name="Content Placeholder 2"/>
          <p:cNvSpPr>
            <a:spLocks noGrp="1"/>
          </p:cNvSpPr>
          <p:nvPr>
            <p:ph idx="1"/>
          </p:nvPr>
        </p:nvSpPr>
        <p:spPr/>
        <p:txBody>
          <a:bodyPr>
            <a:normAutofit/>
          </a:bodyPr>
          <a:lstStyle/>
          <a:p>
            <a:r>
              <a:rPr lang="en-US" altLang="ko-KR" sz="2400" dirty="0" smtClean="0"/>
              <a:t>Once built, electricity can be constantly produced without anything to fuel the hydropower generators.</a:t>
            </a:r>
          </a:p>
          <a:p>
            <a:r>
              <a:rPr lang="en-US" altLang="ko-KR" sz="2400" dirty="0" smtClean="0"/>
              <a:t>Renewable </a:t>
            </a:r>
            <a:r>
              <a:rPr lang="en-US" altLang="ko-KR" sz="2400" dirty="0" err="1" smtClean="0"/>
              <a:t>ener</a:t>
            </a:r>
            <a:r>
              <a:rPr lang="en-US" altLang="ko-KR" sz="2400" dirty="0" smtClean="0"/>
              <a:t/>
            </a:r>
            <a:br>
              <a:rPr lang="en-US" altLang="ko-KR" sz="2400" dirty="0" smtClean="0"/>
            </a:br>
            <a:r>
              <a:rPr lang="en-US" altLang="ko-KR" sz="2400" dirty="0" err="1" smtClean="0"/>
              <a:t>gy</a:t>
            </a:r>
            <a:endParaRPr lang="en-US" altLang="ko-KR" sz="2400" dirty="0" smtClean="0"/>
          </a:p>
          <a:p>
            <a:r>
              <a:rPr lang="en-US" altLang="ko-KR" sz="2400" dirty="0" smtClean="0"/>
              <a:t>No pollution </a:t>
            </a:r>
          </a:p>
          <a:p>
            <a:pPr>
              <a:buNone/>
            </a:pPr>
            <a:r>
              <a:rPr lang="en-US" altLang="ko-KR" sz="2400" dirty="0" smtClean="0"/>
              <a:t>	once built</a:t>
            </a:r>
          </a:p>
          <a:p>
            <a:r>
              <a:rPr lang="en-US" altLang="ko-KR" sz="2400" dirty="0" smtClean="0"/>
              <a:t>Cheap to </a:t>
            </a:r>
            <a:r>
              <a:rPr lang="en-US" altLang="ko-KR" sz="2400" dirty="0" err="1" smtClean="0"/>
              <a:t>produ</a:t>
            </a:r>
            <a:r>
              <a:rPr lang="en-US" altLang="ko-KR" sz="2400" dirty="0" smtClean="0"/>
              <a:t/>
            </a:r>
            <a:br>
              <a:rPr lang="en-US" altLang="ko-KR" sz="2400" dirty="0" smtClean="0"/>
            </a:br>
            <a:r>
              <a:rPr lang="en-US" altLang="ko-KR" sz="2400" dirty="0" err="1" smtClean="0"/>
              <a:t>ce</a:t>
            </a:r>
            <a:r>
              <a:rPr lang="en-US" altLang="ko-KR" sz="2400" dirty="0" smtClean="0"/>
              <a:t> electricity</a:t>
            </a:r>
          </a:p>
        </p:txBody>
      </p:sp>
      <p:pic>
        <p:nvPicPr>
          <p:cNvPr id="4098" name="Picture 2"/>
          <p:cNvPicPr>
            <a:picLocks noChangeAspect="1" noChangeArrowheads="1"/>
          </p:cNvPicPr>
          <p:nvPr/>
        </p:nvPicPr>
        <p:blipFill>
          <a:blip r:embed="rId2"/>
          <a:srcRect/>
          <a:stretch>
            <a:fillRect/>
          </a:stretch>
        </p:blipFill>
        <p:spPr bwMode="auto">
          <a:xfrm>
            <a:off x="3286116" y="3000372"/>
            <a:ext cx="5167314" cy="2960871"/>
          </a:xfrm>
          <a:prstGeom prst="rect">
            <a:avLst/>
          </a:prstGeom>
          <a:noFill/>
          <a:ln w="9525">
            <a:noFill/>
            <a:miter lim="800000"/>
            <a:headEnd/>
            <a:tailEnd/>
          </a:ln>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571480"/>
            <a:ext cx="8229600" cy="1143000"/>
          </a:xfrm>
        </p:spPr>
        <p:txBody>
          <a:bodyPr>
            <a:normAutofit fontScale="90000"/>
          </a:bodyPr>
          <a:lstStyle/>
          <a:p>
            <a:r>
              <a:rPr lang="en-US" altLang="ko-KR" b="1" dirty="0" smtClean="0"/>
              <a:t>The Negatives</a:t>
            </a:r>
            <a:br>
              <a:rPr lang="en-US" altLang="ko-KR" b="1" dirty="0" smtClean="0"/>
            </a:br>
            <a:endParaRPr lang="ko-KR" altLang="en-US" b="1" dirty="0"/>
          </a:p>
        </p:txBody>
      </p:sp>
      <p:sp>
        <p:nvSpPr>
          <p:cNvPr id="3" name="Content Placeholder 2"/>
          <p:cNvSpPr>
            <a:spLocks noGrp="1"/>
          </p:cNvSpPr>
          <p:nvPr>
            <p:ph idx="1"/>
          </p:nvPr>
        </p:nvSpPr>
        <p:spPr/>
        <p:txBody>
          <a:bodyPr>
            <a:normAutofit/>
          </a:bodyPr>
          <a:lstStyle/>
          <a:p>
            <a:r>
              <a:rPr lang="en-US" altLang="ko-KR" sz="2400" dirty="0" smtClean="0"/>
              <a:t>Expensive to build</a:t>
            </a:r>
          </a:p>
          <a:p>
            <a:r>
              <a:rPr lang="en-US" altLang="ko-KR" sz="2400" dirty="0" smtClean="0"/>
              <a:t>Takes a long time to build</a:t>
            </a:r>
          </a:p>
          <a:p>
            <a:r>
              <a:rPr lang="en-US" altLang="ko-KR" sz="2400" dirty="0" smtClean="0"/>
              <a:t>Lots of energy wasted through power transmission</a:t>
            </a:r>
          </a:p>
          <a:p>
            <a:r>
              <a:rPr lang="en-US" altLang="ko-KR" sz="2400" dirty="0" smtClean="0"/>
              <a:t>Destroys nature</a:t>
            </a:r>
          </a:p>
          <a:p>
            <a:r>
              <a:rPr lang="en-US" altLang="ko-KR" sz="2400" dirty="0" smtClean="0"/>
              <a:t>Limited land to build hydro</a:t>
            </a:r>
          </a:p>
          <a:p>
            <a:pPr>
              <a:buNone/>
            </a:pPr>
            <a:r>
              <a:rPr lang="en-US" altLang="ko-KR" sz="2400" dirty="0" smtClean="0"/>
              <a:t>	</a:t>
            </a:r>
            <a:r>
              <a:rPr lang="en-US" altLang="ko-KR" sz="2400" dirty="0" smtClean="0"/>
              <a:t>power generator</a:t>
            </a:r>
          </a:p>
          <a:p>
            <a:r>
              <a:rPr lang="en-US" altLang="ko-KR" sz="2400" dirty="0" smtClean="0"/>
              <a:t>Doesn’t work on main land</a:t>
            </a:r>
            <a:br>
              <a:rPr lang="en-US" altLang="ko-KR" sz="2400" dirty="0" smtClean="0"/>
            </a:br>
            <a:r>
              <a:rPr lang="en-US" altLang="ko-KR" sz="2400" dirty="0" smtClean="0"/>
              <a:t>where there is no water</a:t>
            </a:r>
            <a:endParaRPr lang="ko-KR" altLang="en-US" sz="2400" dirty="0" smtClean="0"/>
          </a:p>
          <a:p>
            <a:endParaRPr lang="ko-KR" altLang="en-US" dirty="0"/>
          </a:p>
        </p:txBody>
      </p:sp>
      <p:pic>
        <p:nvPicPr>
          <p:cNvPr id="3074" name="Picture 2"/>
          <p:cNvPicPr>
            <a:picLocks noChangeAspect="1" noChangeArrowheads="1"/>
          </p:cNvPicPr>
          <p:nvPr/>
        </p:nvPicPr>
        <p:blipFill>
          <a:blip r:embed="rId2"/>
          <a:srcRect/>
          <a:stretch>
            <a:fillRect/>
          </a:stretch>
        </p:blipFill>
        <p:spPr bwMode="auto">
          <a:xfrm>
            <a:off x="4929190" y="3357562"/>
            <a:ext cx="3571900" cy="2381267"/>
          </a:xfrm>
          <a:prstGeom prst="rect">
            <a:avLst/>
          </a:prstGeom>
          <a:noFill/>
          <a:ln w="9525">
            <a:noFill/>
            <a:miter lim="800000"/>
            <a:headEnd/>
            <a:tailEnd/>
          </a:ln>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b="1" dirty="0" smtClean="0"/>
              <a:t>My thoughts</a:t>
            </a:r>
            <a:endParaRPr lang="ko-KR" altLang="en-US" b="1" dirty="0"/>
          </a:p>
        </p:txBody>
      </p:sp>
      <p:sp>
        <p:nvSpPr>
          <p:cNvPr id="3" name="Content Placeholder 2"/>
          <p:cNvSpPr>
            <a:spLocks noGrp="1"/>
          </p:cNvSpPr>
          <p:nvPr>
            <p:ph idx="1"/>
          </p:nvPr>
        </p:nvSpPr>
        <p:spPr/>
        <p:txBody>
          <a:bodyPr>
            <a:normAutofit fontScale="62500" lnSpcReduction="20000"/>
          </a:bodyPr>
          <a:lstStyle/>
          <a:p>
            <a:pPr algn="just"/>
            <a:r>
              <a:rPr lang="en-US" altLang="ko-KR" dirty="0" smtClean="0"/>
              <a:t>I think that as long as the ways in which hydro power plants such as dams or plants using tidal power are applied effectively, that hydropower would be an extremely useful energy source.</a:t>
            </a:r>
          </a:p>
          <a:p>
            <a:pPr algn="just"/>
            <a:r>
              <a:rPr lang="en-US" altLang="ko-KR" dirty="0" smtClean="0"/>
              <a:t>Most of earth is covered in water so the use of tidal power, if developed more than the present, could be ever so advantageous to countries and people by the ocean.</a:t>
            </a:r>
          </a:p>
          <a:p>
            <a:pPr algn="just"/>
            <a:r>
              <a:rPr lang="en-US" altLang="ko-KR" dirty="0" smtClean="0"/>
              <a:t>Since there is almost no pollution hydropower is a very effective way of producing energy while saving the environment.</a:t>
            </a:r>
            <a:endParaRPr lang="en-US" altLang="ko-KR" dirty="0" smtClean="0"/>
          </a:p>
          <a:p>
            <a:pPr algn="just"/>
            <a:r>
              <a:rPr lang="en-US" altLang="ko-KR" dirty="0" smtClean="0"/>
              <a:t>I think this source of energy would be useless to countries in land- or states, such as North Dakota in the middle of the United States. An alternative way to somehow use hydropower in mainland could be by building sources of water.</a:t>
            </a:r>
          </a:p>
          <a:p>
            <a:pPr algn="just"/>
            <a:r>
              <a:rPr lang="en-US" altLang="ko-KR" dirty="0" smtClean="0"/>
              <a:t>With the pollution worries, hydropower is a great way of returning earth to its former nature. Although there may be some nature destruction, I think we have to make some sacrifices.</a:t>
            </a:r>
            <a:endParaRPr lang="ko-KR" alt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ko-KR" dirty="0" smtClean="0"/>
              <a:t>Thank you!</a:t>
            </a:r>
            <a:endParaRPr lang="ko-KR" altLang="en-US" dirty="0"/>
          </a:p>
        </p:txBody>
      </p:sp>
      <p:sp>
        <p:nvSpPr>
          <p:cNvPr id="3" name="Content Placeholder 2"/>
          <p:cNvSpPr>
            <a:spLocks noGrp="1"/>
          </p:cNvSpPr>
          <p:nvPr>
            <p:ph idx="1"/>
          </p:nvPr>
        </p:nvSpPr>
        <p:spPr/>
        <p:txBody>
          <a:bodyPr/>
          <a:lstStyle/>
          <a:p>
            <a:r>
              <a:rPr lang="en-US" altLang="ko-KR" smtClean="0"/>
              <a:t>Jun Kim</a:t>
            </a:r>
            <a:endParaRPr lang="ko-KR"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b="1" dirty="0" smtClean="0"/>
              <a:t>Citation</a:t>
            </a:r>
            <a:endParaRPr lang="ko-KR" altLang="en-US" b="1" dirty="0"/>
          </a:p>
        </p:txBody>
      </p:sp>
      <p:sp>
        <p:nvSpPr>
          <p:cNvPr id="3" name="Content Placeholder 2"/>
          <p:cNvSpPr>
            <a:spLocks noGrp="1"/>
          </p:cNvSpPr>
          <p:nvPr>
            <p:ph idx="1"/>
          </p:nvPr>
        </p:nvSpPr>
        <p:spPr/>
        <p:txBody>
          <a:bodyPr>
            <a:normAutofit fontScale="92500" lnSpcReduction="20000"/>
          </a:bodyPr>
          <a:lstStyle/>
          <a:p>
            <a:r>
              <a:rPr lang="en-US" altLang="ko-KR" sz="2000" dirty="0" smtClean="0">
                <a:hlinkClick r:id="rId2"/>
              </a:rPr>
              <a:t>http</a:t>
            </a:r>
            <a:r>
              <a:rPr lang="en-US" altLang="ko-KR" sz="2000" dirty="0" smtClean="0">
                <a:hlinkClick r:id="rId2"/>
              </a:rPr>
              <a:t>://www.ctgpc.com</a:t>
            </a:r>
            <a:r>
              <a:rPr lang="en-US" altLang="ko-KR" sz="2000" dirty="0" smtClean="0">
                <a:hlinkClick r:id="rId2"/>
              </a:rPr>
              <a:t>/</a:t>
            </a:r>
            <a:endParaRPr lang="en-US" altLang="ko-KR" sz="2000" dirty="0" smtClean="0"/>
          </a:p>
          <a:p>
            <a:r>
              <a:rPr lang="en-US" altLang="ko-KR" sz="2000" dirty="0" smtClean="0">
                <a:hlinkClick r:id="rId3"/>
              </a:rPr>
              <a:t>http://kr.dic.yahoo.com/search/enc/result.html?pk=18765500&amp;p=%</a:t>
            </a:r>
            <a:r>
              <a:rPr lang="en-US" altLang="ko-KR" sz="2000" dirty="0" smtClean="0">
                <a:hlinkClick r:id="rId3"/>
              </a:rPr>
              <a:t>C3%E6%C1%D6%BC%F6%B7%C2%B9%DF%C0%FC%BC%D2&amp;field=id&amp;type=enc</a:t>
            </a:r>
            <a:endParaRPr lang="en-US" altLang="ko-KR" sz="2000" dirty="0" smtClean="0"/>
          </a:p>
          <a:p>
            <a:r>
              <a:rPr lang="en-US" altLang="ko-KR" sz="2000" dirty="0" smtClean="0">
                <a:hlinkClick r:id="rId4"/>
              </a:rPr>
              <a:t>http://</a:t>
            </a:r>
            <a:r>
              <a:rPr lang="en-US" altLang="ko-KR" sz="2000" dirty="0" smtClean="0">
                <a:hlinkClick r:id="rId4"/>
              </a:rPr>
              <a:t>www.cyworld.com/citywriter/2282258</a:t>
            </a:r>
            <a:endParaRPr lang="en-US" altLang="ko-KR" sz="2000" dirty="0" smtClean="0"/>
          </a:p>
          <a:p>
            <a:r>
              <a:rPr lang="en-US" altLang="ko-KR" sz="2000" dirty="0" smtClean="0">
                <a:hlinkClick r:id="rId5"/>
              </a:rPr>
              <a:t>http://</a:t>
            </a:r>
            <a:r>
              <a:rPr lang="en-US" altLang="ko-KR" sz="2000" dirty="0" smtClean="0">
                <a:hlinkClick r:id="rId5"/>
              </a:rPr>
              <a:t>en.wikipedia.org/wiki/Hydropower</a:t>
            </a:r>
            <a:endParaRPr lang="en-US" altLang="ko-KR" sz="2000" dirty="0" smtClean="0"/>
          </a:p>
          <a:p>
            <a:r>
              <a:rPr lang="en-US" altLang="ko-KR" sz="2000" dirty="0" smtClean="0">
                <a:hlinkClick r:id="rId6"/>
              </a:rPr>
              <a:t>http://</a:t>
            </a:r>
            <a:r>
              <a:rPr lang="en-US" altLang="ko-KR" sz="2000" dirty="0" smtClean="0">
                <a:hlinkClick r:id="rId6"/>
              </a:rPr>
              <a:t>en.wikipedia.org/wiki/Hydroelectricity</a:t>
            </a:r>
            <a:endParaRPr lang="en-US" altLang="ko-KR" sz="2000" dirty="0" smtClean="0"/>
          </a:p>
          <a:p>
            <a:r>
              <a:rPr lang="en-US" altLang="ko-KR" sz="2000" dirty="0" smtClean="0">
                <a:hlinkClick r:id="rId7"/>
              </a:rPr>
              <a:t>http://</a:t>
            </a:r>
            <a:r>
              <a:rPr lang="en-US" altLang="ko-KR" sz="2000" dirty="0" smtClean="0">
                <a:hlinkClick r:id="rId7"/>
              </a:rPr>
              <a:t>blog.naver.com/deeparoma12/60046529016</a:t>
            </a:r>
            <a:endParaRPr lang="en-US" altLang="ko-KR" sz="2000" dirty="0" smtClean="0"/>
          </a:p>
          <a:p>
            <a:r>
              <a:rPr lang="en-US" altLang="ko-KR" sz="2000" dirty="0" smtClean="0">
                <a:hlinkClick r:id="rId8"/>
              </a:rPr>
              <a:t>http://</a:t>
            </a:r>
            <a:r>
              <a:rPr lang="en-US" altLang="ko-KR" sz="2000" dirty="0" smtClean="0">
                <a:hlinkClick r:id="rId8"/>
              </a:rPr>
              <a:t>www.ctgpc.com/pictures/pictures_a.php</a:t>
            </a:r>
            <a:endParaRPr lang="en-US" altLang="ko-KR" sz="2000" dirty="0" smtClean="0"/>
          </a:p>
          <a:p>
            <a:r>
              <a:rPr lang="en-US" altLang="ko-KR" sz="2000" dirty="0" smtClean="0">
                <a:hlinkClick r:id="rId9"/>
              </a:rPr>
              <a:t>http://</a:t>
            </a:r>
            <a:r>
              <a:rPr lang="en-US" altLang="ko-KR" sz="2000" dirty="0" smtClean="0">
                <a:hlinkClick r:id="rId9"/>
              </a:rPr>
              <a:t>blog.daum.net/zzeluna04/8770360</a:t>
            </a:r>
            <a:endParaRPr lang="en-US" altLang="ko-KR" sz="2000" dirty="0" smtClean="0"/>
          </a:p>
          <a:p>
            <a:r>
              <a:rPr lang="en-US" altLang="ko-KR" sz="2000" dirty="0" smtClean="0">
                <a:hlinkClick r:id="rId10"/>
              </a:rPr>
              <a:t>http://</a:t>
            </a:r>
            <a:r>
              <a:rPr lang="en-US" altLang="ko-KR" sz="2000" dirty="0" smtClean="0">
                <a:hlinkClick r:id="rId10"/>
              </a:rPr>
              <a:t>blog.naver.com/choi11250/130029053222</a:t>
            </a:r>
            <a:endParaRPr lang="en-US" altLang="ko-KR" sz="2000" dirty="0" smtClean="0"/>
          </a:p>
          <a:p>
            <a:r>
              <a:rPr lang="en-US" altLang="ko-KR" sz="2000" dirty="0" smtClean="0">
                <a:hlinkClick r:id="rId11"/>
              </a:rPr>
              <a:t>http://search.naver.com/search.naver?where=nexearch&amp;query=%</a:t>
            </a:r>
            <a:r>
              <a:rPr lang="en-US" altLang="ko-KR" sz="2000" dirty="0" smtClean="0">
                <a:hlinkClick r:id="rId11"/>
              </a:rPr>
              <a:t>BC%DB%C0%FC&amp;x=0&amp;y=0&amp;sm=top_hty&amp;frm=t1&amp;fbm=0</a:t>
            </a:r>
            <a:endParaRPr lang="en-US" altLang="ko-KR" sz="2000" dirty="0" smtClean="0"/>
          </a:p>
          <a:p>
            <a:r>
              <a:rPr lang="en-US" altLang="ko-KR" sz="2000" dirty="0" smtClean="0">
                <a:hlinkClick r:id="rId12"/>
              </a:rPr>
              <a:t>http://</a:t>
            </a:r>
            <a:r>
              <a:rPr lang="en-US" altLang="ko-KR" sz="2000" dirty="0" smtClean="0">
                <a:hlinkClick r:id="rId12"/>
              </a:rPr>
              <a:t>en.ce.cn/Business/Macro-economic/200711/09/W020071109332433438292.jpg</a:t>
            </a:r>
            <a:endParaRPr lang="en-US" altLang="ko-KR" sz="2000" dirty="0" smtClean="0"/>
          </a:p>
          <a:p>
            <a:endParaRPr lang="en-US" altLang="ko-KR" sz="2000" dirty="0" smtClean="0"/>
          </a:p>
          <a:p>
            <a:endParaRPr lang="en-US" altLang="ko-KR" sz="2000" dirty="0" smtClean="0"/>
          </a:p>
          <a:p>
            <a:endParaRPr lang="en-US" altLang="ko-KR" sz="2000" dirty="0" smtClean="0"/>
          </a:p>
          <a:p>
            <a:endParaRPr lang="ko-KR" altLang="en-US" sz="2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Hydro Power</a:t>
            </a:r>
            <a:endParaRPr lang="ko-KR" altLang="en-US" dirty="0"/>
          </a:p>
        </p:txBody>
      </p:sp>
      <p:sp>
        <p:nvSpPr>
          <p:cNvPr id="3" name="Content Placeholder 2"/>
          <p:cNvSpPr>
            <a:spLocks noGrp="1"/>
          </p:cNvSpPr>
          <p:nvPr>
            <p:ph idx="1"/>
          </p:nvPr>
        </p:nvSpPr>
        <p:spPr>
          <a:xfrm>
            <a:off x="428596" y="1600200"/>
            <a:ext cx="8286808" cy="4525963"/>
          </a:xfrm>
        </p:spPr>
        <p:txBody>
          <a:bodyPr>
            <a:normAutofit/>
          </a:bodyPr>
          <a:lstStyle/>
          <a:p>
            <a:pPr algn="just"/>
            <a:r>
              <a:rPr lang="en-US" sz="1800" b="1" dirty="0" smtClean="0"/>
              <a:t>Hydropower</a:t>
            </a:r>
            <a:r>
              <a:rPr lang="en-US" sz="1800" dirty="0" smtClean="0"/>
              <a:t>, </a:t>
            </a:r>
            <a:r>
              <a:rPr lang="en-US" sz="1800" b="1" dirty="0" smtClean="0"/>
              <a:t>hydraulic power</a:t>
            </a:r>
            <a:r>
              <a:rPr lang="en-US" sz="1800" dirty="0" smtClean="0"/>
              <a:t> or </a:t>
            </a:r>
            <a:r>
              <a:rPr lang="en-US" sz="1800" b="1" dirty="0" smtClean="0"/>
              <a:t>water power</a:t>
            </a:r>
            <a:r>
              <a:rPr lang="en-US" sz="1800" dirty="0" smtClean="0"/>
              <a:t> is power that is derived from the force or energy of moving water, which may be harnessed for useful purposes.</a:t>
            </a:r>
          </a:p>
          <a:p>
            <a:pPr algn="just"/>
            <a:r>
              <a:rPr lang="en-US" sz="1800" dirty="0" smtClean="0"/>
              <a:t>Prior to the widespread availability of commercial electric power, hydropower was used for irrigation, and operation of various machines, such as watermills, textile machines, sawmills, dock cranes, and domestic lifts.</a:t>
            </a:r>
          </a:p>
          <a:p>
            <a:pPr algn="just"/>
            <a:r>
              <a:rPr lang="en-US" sz="1800" dirty="0" smtClean="0"/>
              <a:t>Another method used a </a:t>
            </a:r>
            <a:r>
              <a:rPr lang="en-US" sz="1800" dirty="0" err="1" smtClean="0"/>
              <a:t>trompe</a:t>
            </a:r>
            <a:r>
              <a:rPr lang="en-US" sz="1800" dirty="0" smtClean="0"/>
              <a:t>, which produces compressed air from falling water, which could then be used to power other machinery at a distance from the water.</a:t>
            </a:r>
            <a:endParaRPr lang="en-US" sz="1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Hydroelectric Power I</a:t>
            </a:r>
            <a:endParaRPr lang="ko-KR" altLang="en-US" b="1" dirty="0"/>
          </a:p>
        </p:txBody>
      </p:sp>
      <p:sp>
        <p:nvSpPr>
          <p:cNvPr id="3" name="Content Placeholder 2"/>
          <p:cNvSpPr>
            <a:spLocks noGrp="1"/>
          </p:cNvSpPr>
          <p:nvPr>
            <p:ph idx="1"/>
          </p:nvPr>
        </p:nvSpPr>
        <p:spPr/>
        <p:txBody>
          <a:bodyPr>
            <a:noAutofit/>
          </a:bodyPr>
          <a:lstStyle/>
          <a:p>
            <a:r>
              <a:rPr lang="en-US" sz="1800" dirty="0" smtClean="0"/>
              <a:t>Hydroelectric power now supplies about 715,000 </a:t>
            </a:r>
            <a:r>
              <a:rPr lang="en-US" sz="1800" dirty="0" err="1" smtClean="0"/>
              <a:t>MWe</a:t>
            </a:r>
            <a:r>
              <a:rPr lang="en-US" sz="1800" dirty="0" smtClean="0"/>
              <a:t> or 19% of world electricity. Large dams are still being designed. The world's largest is the Three Gorges Dam on the third longest river in the world, the </a:t>
            </a:r>
            <a:r>
              <a:rPr lang="en-US" sz="1800" dirty="0" err="1" smtClean="0"/>
              <a:t>Yangtzi</a:t>
            </a:r>
            <a:r>
              <a:rPr lang="en-US" sz="1800" dirty="0" smtClean="0"/>
              <a:t> River. Apart from a few countries with an abundance of hydro power, this energy source is normally applied to peak load demand, because it is readily stopped and started. It also provides a high-capacity, low-cost means of energy storage, known as "pumped storage".</a:t>
            </a:r>
          </a:p>
          <a:p>
            <a:r>
              <a:rPr lang="en-US" sz="1800" dirty="0" smtClean="0"/>
              <a:t>Hydropower produces essentially no carbon dioxide or other harmful emissions, in contrast to burning fossil fuels, and is not a significant contributor to global warming through CO</a:t>
            </a:r>
            <a:r>
              <a:rPr lang="en-US" sz="1800" baseline="-25000" dirty="0" smtClean="0"/>
              <a:t>2</a:t>
            </a:r>
            <a:r>
              <a:rPr lang="en-US" sz="1800" dirty="0" smtClean="0"/>
              <a:t>.</a:t>
            </a:r>
          </a:p>
          <a:p>
            <a:r>
              <a:rPr lang="en-US" sz="1800" dirty="0" smtClean="0"/>
              <a:t>Hydroelectric power can be far less expensive than electricity generated from fossil fuels or nuclear energy. Areas with abundant hydroelectric power attract industry. Environmental concerns about the effects of reservoirs may prohibit development of economic hydropower sources.</a:t>
            </a:r>
            <a:endParaRPr lang="en-US" sz="1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Hydroelectric Power II</a:t>
            </a:r>
            <a:endParaRPr lang="ko-KR" altLang="en-US" dirty="0"/>
          </a:p>
        </p:txBody>
      </p:sp>
      <p:sp>
        <p:nvSpPr>
          <p:cNvPr id="3" name="Content Placeholder 2"/>
          <p:cNvSpPr>
            <a:spLocks noGrp="1"/>
          </p:cNvSpPr>
          <p:nvPr>
            <p:ph idx="1"/>
          </p:nvPr>
        </p:nvSpPr>
        <p:spPr/>
        <p:txBody>
          <a:bodyPr>
            <a:normAutofit/>
          </a:bodyPr>
          <a:lstStyle/>
          <a:p>
            <a:pPr algn="just"/>
            <a:r>
              <a:rPr lang="en-US" sz="1800" dirty="0" smtClean="0"/>
              <a:t>The chief advantage of hydroelectric dams is their ability to handle seasonal (as well as daily) high peak loads. When the electricity demands drop, the dam simply stores more water (which provides more flow when it releases). Some electricity generators use water dams to store excess energy (often during the night), by using the electricity to pump water up into a basin. Electricity can be generated when demand increases. In practice the utilization of stored water in river dams is sometimes complicated by demands for irrigation which may occur out of phase with peak electrical demands.</a:t>
            </a:r>
          </a:p>
          <a:p>
            <a:pPr algn="just"/>
            <a:r>
              <a:rPr lang="en-US" sz="1800" dirty="0" smtClean="0"/>
              <a:t>Not all hydroelectric power requires a dam; a run-of-river project only uses part of the stream flow and is a characteristic of small hydropower projects. A developing technology example is the </a:t>
            </a:r>
            <a:r>
              <a:rPr lang="en-US" sz="1800" dirty="0" err="1" smtClean="0"/>
              <a:t>Gorlov</a:t>
            </a:r>
            <a:r>
              <a:rPr lang="en-US" sz="1800" dirty="0" smtClean="0"/>
              <a:t> helical turbine.</a:t>
            </a:r>
          </a:p>
          <a:p>
            <a:endParaRPr lang="ko-KR" alt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000" b="1" dirty="0" smtClean="0"/>
              <a:t>Hydraulic Turbine and Electrical </a:t>
            </a:r>
            <a:r>
              <a:rPr lang="en-US" sz="3000" b="1" dirty="0"/>
              <a:t>G</a:t>
            </a:r>
            <a:r>
              <a:rPr lang="en-US" sz="3000" b="1" dirty="0" smtClean="0"/>
              <a:t>enerator</a:t>
            </a:r>
            <a:endParaRPr lang="ko-KR" altLang="en-US" sz="3000" b="1" dirty="0"/>
          </a:p>
        </p:txBody>
      </p:sp>
      <p:sp>
        <p:nvSpPr>
          <p:cNvPr id="3" name="Content Placeholder 2"/>
          <p:cNvSpPr>
            <a:spLocks noGrp="1"/>
          </p:cNvSpPr>
          <p:nvPr>
            <p:ph idx="1"/>
          </p:nvPr>
        </p:nvSpPr>
        <p:spPr>
          <a:xfrm>
            <a:off x="457200" y="1600200"/>
            <a:ext cx="4043362" cy="4543443"/>
          </a:xfrm>
        </p:spPr>
        <p:txBody>
          <a:bodyPr>
            <a:normAutofit/>
          </a:bodyPr>
          <a:lstStyle/>
          <a:p>
            <a:pPr algn="just">
              <a:buNone/>
            </a:pPr>
            <a:r>
              <a:rPr lang="en-US" sz="1800" dirty="0" smtClean="0"/>
              <a:t>	Most hydroelectric power comes from the potential energy of dammed water driving a water turbine and generator. In this case the energy extracted from the water depends on the volume and on the difference in height between the source and the water's outflow. This height difference is called the head. The amount of potential energy in water is proportional to the head. To obtain very high head, water for a hydraulic turbine may be run through a large pipe called a penstock.</a:t>
            </a:r>
            <a:endParaRPr lang="ko-KR" altLang="en-US" sz="1800" dirty="0"/>
          </a:p>
        </p:txBody>
      </p:sp>
      <p:pic>
        <p:nvPicPr>
          <p:cNvPr id="1026" name="Picture 2" descr="Image:Water turbine.jpg">
            <a:hlinkClick r:id="rId2"/>
          </p:cNvPr>
          <p:cNvPicPr>
            <a:picLocks noChangeAspect="1" noChangeArrowheads="1"/>
          </p:cNvPicPr>
          <p:nvPr/>
        </p:nvPicPr>
        <p:blipFill>
          <a:blip r:embed="rId3"/>
          <a:srcRect/>
          <a:stretch>
            <a:fillRect/>
          </a:stretch>
        </p:blipFill>
        <p:spPr bwMode="auto">
          <a:xfrm>
            <a:off x="4714876" y="1785926"/>
            <a:ext cx="3810000" cy="3971925"/>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000" b="1" dirty="0" smtClean="0"/>
              <a:t>Hydroelectric Dam in Cross </a:t>
            </a:r>
            <a:r>
              <a:rPr lang="en-US" sz="3000" b="1" dirty="0"/>
              <a:t>S</a:t>
            </a:r>
            <a:r>
              <a:rPr lang="en-US" sz="3000" b="1" dirty="0" smtClean="0"/>
              <a:t>ection</a:t>
            </a:r>
            <a:endParaRPr lang="ko-KR" altLang="en-US" sz="3000" b="1" dirty="0"/>
          </a:p>
        </p:txBody>
      </p:sp>
      <p:pic>
        <p:nvPicPr>
          <p:cNvPr id="16387" name="Picture 3" descr="Image:Hydroelectric dam.png">
            <a:hlinkClick r:id="rId2"/>
          </p:cNvPr>
          <p:cNvPicPr>
            <a:picLocks noChangeAspect="1" noChangeArrowheads="1"/>
          </p:cNvPicPr>
          <p:nvPr/>
        </p:nvPicPr>
        <p:blipFill>
          <a:blip r:embed="rId3"/>
          <a:srcRect/>
          <a:stretch>
            <a:fillRect/>
          </a:stretch>
        </p:blipFill>
        <p:spPr bwMode="auto">
          <a:xfrm>
            <a:off x="642910" y="1357298"/>
            <a:ext cx="7929618" cy="4929842"/>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ko-KR" b="1" dirty="0" smtClean="0"/>
              <a:t>Korean Hydraulic Power Plants</a:t>
            </a:r>
            <a:endParaRPr lang="ko-KR" altLang="en-US" b="1" dirty="0"/>
          </a:p>
        </p:txBody>
      </p:sp>
      <p:pic>
        <p:nvPicPr>
          <p:cNvPr id="4" name="Content Placeholder 3" descr="충주.jpg"/>
          <p:cNvPicPr>
            <a:picLocks noGrp="1" noChangeAspect="1"/>
          </p:cNvPicPr>
          <p:nvPr>
            <p:ph idx="1"/>
          </p:nvPr>
        </p:nvPicPr>
        <p:blipFill>
          <a:blip r:embed="rId2"/>
          <a:stretch>
            <a:fillRect/>
          </a:stretch>
        </p:blipFill>
        <p:spPr>
          <a:xfrm>
            <a:off x="642910" y="1785926"/>
            <a:ext cx="6067425" cy="2143125"/>
          </a:xfrm>
        </p:spPr>
      </p:pic>
      <p:pic>
        <p:nvPicPr>
          <p:cNvPr id="5" name="Picture 4" descr="소양.jpg"/>
          <p:cNvPicPr>
            <a:picLocks noChangeAspect="1"/>
          </p:cNvPicPr>
          <p:nvPr/>
        </p:nvPicPr>
        <p:blipFill>
          <a:blip r:embed="rId3"/>
          <a:stretch>
            <a:fillRect/>
          </a:stretch>
        </p:blipFill>
        <p:spPr>
          <a:xfrm>
            <a:off x="642910" y="3929066"/>
            <a:ext cx="6067425" cy="2524125"/>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b="1" dirty="0" smtClean="0"/>
              <a:t>충주수력발전수</a:t>
            </a:r>
            <a:endParaRPr lang="ko-KR" altLang="en-US" b="1" dirty="0"/>
          </a:p>
        </p:txBody>
      </p:sp>
      <p:sp>
        <p:nvSpPr>
          <p:cNvPr id="3" name="Content Placeholder 2"/>
          <p:cNvSpPr>
            <a:spLocks noGrp="1"/>
          </p:cNvSpPr>
          <p:nvPr>
            <p:ph idx="1"/>
          </p:nvPr>
        </p:nvSpPr>
        <p:spPr/>
        <p:txBody>
          <a:bodyPr>
            <a:normAutofit fontScale="92500" lnSpcReduction="20000"/>
          </a:bodyPr>
          <a:lstStyle/>
          <a:p>
            <a:pPr algn="just">
              <a:buNone/>
            </a:pPr>
            <a:r>
              <a:rPr lang="ko-KR" altLang="en-US" sz="2000" dirty="0" smtClean="0"/>
              <a:t>충청북도 충주시</a:t>
            </a:r>
            <a:r>
              <a:rPr lang="en-US" altLang="ko-KR" sz="2000" dirty="0" smtClean="0"/>
              <a:t>(</a:t>
            </a:r>
            <a:r>
              <a:rPr lang="ko-KR" altLang="en-US" sz="2000" dirty="0" smtClean="0"/>
              <a:t>忠州市</a:t>
            </a:r>
            <a:r>
              <a:rPr lang="en-US" altLang="ko-KR" sz="2000" dirty="0" smtClean="0"/>
              <a:t>) </a:t>
            </a:r>
            <a:r>
              <a:rPr lang="ko-KR" altLang="en-US" sz="2000" dirty="0" smtClean="0"/>
              <a:t>종민동</a:t>
            </a:r>
            <a:r>
              <a:rPr lang="en-US" altLang="ko-KR" sz="2000" dirty="0" smtClean="0"/>
              <a:t>(</a:t>
            </a:r>
            <a:r>
              <a:rPr lang="ko-KR" altLang="en-US" sz="2000" dirty="0" smtClean="0"/>
              <a:t>宗民洞</a:t>
            </a:r>
            <a:r>
              <a:rPr lang="en-US" altLang="ko-KR" sz="2000" dirty="0" smtClean="0"/>
              <a:t>)</a:t>
            </a:r>
            <a:r>
              <a:rPr lang="ko-KR" altLang="en-US" sz="2000" dirty="0" smtClean="0"/>
              <a:t>과 동량면</a:t>
            </a:r>
            <a:r>
              <a:rPr lang="en-US" altLang="ko-KR" sz="2000" dirty="0" smtClean="0"/>
              <a:t>(</a:t>
            </a:r>
            <a:r>
              <a:rPr lang="ko-KR" altLang="en-US" sz="2000" dirty="0" smtClean="0"/>
              <a:t>東良面</a:t>
            </a:r>
            <a:r>
              <a:rPr lang="en-US" altLang="ko-KR" sz="2000" dirty="0" smtClean="0"/>
              <a:t>) </a:t>
            </a:r>
            <a:r>
              <a:rPr lang="ko-KR" altLang="en-US" sz="2000" dirty="0" smtClean="0"/>
              <a:t>조동리</a:t>
            </a:r>
            <a:endParaRPr lang="en-US" altLang="ko-KR" sz="2000" dirty="0" smtClean="0"/>
          </a:p>
          <a:p>
            <a:pPr algn="just">
              <a:buNone/>
            </a:pPr>
            <a:endParaRPr lang="en-US" altLang="ko-KR" sz="2000" dirty="0" smtClean="0"/>
          </a:p>
          <a:p>
            <a:pPr algn="just">
              <a:buNone/>
            </a:pPr>
            <a:r>
              <a:rPr lang="en-US" altLang="ko-KR" sz="2000" dirty="0" smtClean="0"/>
              <a:t>(</a:t>
            </a:r>
            <a:r>
              <a:rPr lang="ko-KR" altLang="en-US" sz="2000" dirty="0" smtClean="0"/>
              <a:t>早洞里</a:t>
            </a:r>
            <a:r>
              <a:rPr lang="en-US" altLang="ko-KR" sz="2000" dirty="0" smtClean="0"/>
              <a:t>) </a:t>
            </a:r>
            <a:r>
              <a:rPr lang="ko-KR" altLang="en-US" sz="2000" dirty="0" smtClean="0"/>
              <a:t>사이에 있는 발전소</a:t>
            </a:r>
            <a:r>
              <a:rPr lang="en-US" altLang="ko-KR" sz="2000" dirty="0" smtClean="0"/>
              <a:t>. </a:t>
            </a:r>
            <a:r>
              <a:rPr lang="ko-KR" altLang="en-US" sz="2000" dirty="0" smtClean="0"/>
              <a:t>충주댐에 있는 것으로 발전시설용량은 </a:t>
            </a:r>
            <a:endParaRPr lang="en-US" altLang="ko-KR" sz="2000" dirty="0" smtClean="0"/>
          </a:p>
          <a:p>
            <a:pPr algn="just">
              <a:buNone/>
            </a:pPr>
            <a:endParaRPr lang="en-US" altLang="ko-KR" sz="2000" dirty="0" smtClean="0"/>
          </a:p>
          <a:p>
            <a:pPr algn="just">
              <a:buNone/>
            </a:pPr>
            <a:r>
              <a:rPr lang="ko-KR" altLang="en-US" sz="2000" dirty="0" smtClean="0"/>
              <a:t>제</a:t>
            </a:r>
            <a:r>
              <a:rPr lang="en-US" altLang="ko-KR" sz="2000" dirty="0" smtClean="0"/>
              <a:t>1</a:t>
            </a:r>
            <a:r>
              <a:rPr lang="ko-KR" altLang="en-US" sz="2000" dirty="0" smtClean="0"/>
              <a:t>발전소가 </a:t>
            </a:r>
            <a:r>
              <a:rPr lang="en-US" altLang="ko-KR" sz="2000" dirty="0" smtClean="0"/>
              <a:t>40</a:t>
            </a:r>
            <a:r>
              <a:rPr lang="ko-KR" altLang="en-US" sz="2000" dirty="0" smtClean="0"/>
              <a:t>만㎾</a:t>
            </a:r>
            <a:r>
              <a:rPr lang="en-US" altLang="ko-KR" sz="2000" dirty="0" smtClean="0"/>
              <a:t>, </a:t>
            </a:r>
            <a:r>
              <a:rPr lang="ko-KR" altLang="en-US" sz="2000" dirty="0" smtClean="0"/>
              <a:t>제</a:t>
            </a:r>
            <a:r>
              <a:rPr lang="en-US" altLang="ko-KR" sz="2000" dirty="0" smtClean="0"/>
              <a:t>2</a:t>
            </a:r>
            <a:r>
              <a:rPr lang="ko-KR" altLang="en-US" sz="2000" dirty="0" smtClean="0"/>
              <a:t>발전소가 </a:t>
            </a:r>
            <a:r>
              <a:rPr lang="en-US" altLang="ko-KR" sz="2000" dirty="0" smtClean="0"/>
              <a:t>1</a:t>
            </a:r>
            <a:r>
              <a:rPr lang="ko-KR" altLang="en-US" sz="2000" dirty="0" smtClean="0"/>
              <a:t>만 </a:t>
            </a:r>
            <a:r>
              <a:rPr lang="en-US" altLang="ko-KR" sz="2000" dirty="0" smtClean="0"/>
              <a:t>2000㎾ </a:t>
            </a:r>
            <a:r>
              <a:rPr lang="ko-KR" altLang="en-US" sz="2000" dirty="0" smtClean="0"/>
              <a:t>규모이다</a:t>
            </a:r>
            <a:r>
              <a:rPr lang="en-US" altLang="ko-KR" sz="2000" dirty="0" smtClean="0"/>
              <a:t>. </a:t>
            </a:r>
            <a:r>
              <a:rPr lang="ko-KR" altLang="en-US" sz="2000" dirty="0" smtClean="0"/>
              <a:t>연간 발전</a:t>
            </a:r>
            <a:endParaRPr lang="en-US" altLang="ko-KR" sz="2000" dirty="0" smtClean="0"/>
          </a:p>
          <a:p>
            <a:pPr algn="just">
              <a:buNone/>
            </a:pPr>
            <a:endParaRPr lang="en-US" altLang="ko-KR" sz="2000" dirty="0" smtClean="0"/>
          </a:p>
          <a:p>
            <a:pPr algn="just">
              <a:buNone/>
            </a:pPr>
            <a:r>
              <a:rPr lang="ko-KR" altLang="en-US" sz="2000" dirty="0" smtClean="0"/>
              <a:t>량은 </a:t>
            </a:r>
            <a:r>
              <a:rPr lang="en-US" altLang="ko-KR" sz="2000" dirty="0" smtClean="0"/>
              <a:t>8</a:t>
            </a:r>
            <a:r>
              <a:rPr lang="ko-KR" altLang="en-US" sz="2000" dirty="0" smtClean="0"/>
              <a:t>억 </a:t>
            </a:r>
            <a:r>
              <a:rPr lang="en-US" altLang="ko-KR" sz="2000" dirty="0" smtClean="0"/>
              <a:t>4400</a:t>
            </a:r>
            <a:r>
              <a:rPr lang="ko-KR" altLang="en-US" sz="2000" dirty="0" smtClean="0"/>
              <a:t>만㎾로</a:t>
            </a:r>
            <a:r>
              <a:rPr lang="en-US" altLang="ko-KR" sz="2000" dirty="0" smtClean="0"/>
              <a:t>, </a:t>
            </a:r>
            <a:r>
              <a:rPr lang="ko-KR" altLang="en-US" sz="2000" dirty="0" smtClean="0"/>
              <a:t>국내 수력발전시설용량의 </a:t>
            </a:r>
            <a:r>
              <a:rPr lang="en-US" altLang="ko-KR" sz="2000" dirty="0" smtClean="0"/>
              <a:t>34</a:t>
            </a:r>
            <a:r>
              <a:rPr lang="ko-KR" altLang="en-US" sz="2000" dirty="0" smtClean="0"/>
              <a:t>％를 차지하며</a:t>
            </a:r>
            <a:r>
              <a:rPr lang="en-US" altLang="ko-KR" sz="2000" dirty="0" smtClean="0"/>
              <a:t>, </a:t>
            </a:r>
          </a:p>
          <a:p>
            <a:pPr algn="just">
              <a:buNone/>
            </a:pPr>
            <a:endParaRPr lang="en-US" altLang="ko-KR" sz="2000" dirty="0" smtClean="0"/>
          </a:p>
          <a:p>
            <a:pPr algn="just">
              <a:buNone/>
            </a:pPr>
            <a:r>
              <a:rPr lang="ko-KR" altLang="en-US" sz="2000" dirty="0" smtClean="0"/>
              <a:t>약 </a:t>
            </a:r>
            <a:r>
              <a:rPr lang="en-US" altLang="ko-KR" sz="2000" dirty="0" smtClean="0"/>
              <a:t>130</a:t>
            </a:r>
            <a:r>
              <a:rPr lang="ko-KR" altLang="en-US" sz="2000" dirty="0" smtClean="0"/>
              <a:t>만 </a:t>
            </a:r>
            <a:r>
              <a:rPr lang="en-US" altLang="ko-KR" sz="2000" dirty="0" smtClean="0"/>
              <a:t>bbl/</a:t>
            </a:r>
            <a:r>
              <a:rPr lang="ko-KR" altLang="en-US" sz="2000" dirty="0" smtClean="0"/>
              <a:t>년</a:t>
            </a:r>
            <a:r>
              <a:rPr lang="en-US" altLang="ko-KR" sz="2000" dirty="0" smtClean="0"/>
              <a:t>, 240</a:t>
            </a:r>
            <a:r>
              <a:rPr lang="ko-KR" altLang="en-US" sz="2000" dirty="0" smtClean="0"/>
              <a:t>억원에 이르는 유류대체효과를 얻을 수 있다</a:t>
            </a:r>
            <a:r>
              <a:rPr lang="en-US" altLang="ko-KR" sz="2000" dirty="0" smtClean="0"/>
              <a:t>. </a:t>
            </a:r>
          </a:p>
          <a:p>
            <a:pPr algn="just">
              <a:buNone/>
            </a:pPr>
            <a:endParaRPr lang="en-US" altLang="ko-KR" sz="2000" dirty="0" smtClean="0"/>
          </a:p>
          <a:p>
            <a:pPr algn="just">
              <a:buNone/>
            </a:pPr>
            <a:r>
              <a:rPr lang="ko-KR" altLang="en-US" sz="2000" dirty="0" smtClean="0"/>
              <a:t>외화절감 및 전력수급에 이바지함은 물론</a:t>
            </a:r>
            <a:r>
              <a:rPr lang="en-US" altLang="ko-KR" sz="2000" dirty="0" smtClean="0"/>
              <a:t>, </a:t>
            </a:r>
            <a:r>
              <a:rPr lang="ko-KR" altLang="en-US" sz="2000" dirty="0" smtClean="0"/>
              <a:t>댐하류 상시유량을 증가</a:t>
            </a:r>
            <a:endParaRPr lang="en-US" altLang="ko-KR" sz="2000" dirty="0" smtClean="0"/>
          </a:p>
          <a:p>
            <a:pPr algn="just">
              <a:buNone/>
            </a:pPr>
            <a:endParaRPr lang="en-US" altLang="ko-KR" sz="2000" dirty="0" smtClean="0"/>
          </a:p>
          <a:p>
            <a:pPr algn="just">
              <a:buNone/>
            </a:pPr>
            <a:r>
              <a:rPr lang="ko-KR" altLang="en-US" sz="2000" dirty="0" smtClean="0"/>
              <a:t>시켜 오염된 수질을 정화하고 한강 하구에서 일어나는 바닷물 역류</a:t>
            </a:r>
            <a:endParaRPr lang="en-US" altLang="ko-KR" sz="2000" dirty="0" smtClean="0"/>
          </a:p>
          <a:p>
            <a:pPr algn="just">
              <a:buNone/>
            </a:pPr>
            <a:endParaRPr lang="en-US" altLang="ko-KR" sz="2000" dirty="0" smtClean="0"/>
          </a:p>
          <a:p>
            <a:pPr algn="just">
              <a:buNone/>
            </a:pPr>
            <a:r>
              <a:rPr lang="ko-KR" altLang="en-US" sz="2000" dirty="0" smtClean="0"/>
              <a:t>현상의 방지에도 큰 역할을 한다</a:t>
            </a:r>
            <a:r>
              <a:rPr lang="en-US" altLang="ko-KR" sz="2000" dirty="0" smtClean="0"/>
              <a:t>.</a:t>
            </a:r>
            <a:endParaRPr lang="ko-KR" altLang="en-US" sz="20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b="1" dirty="0" smtClean="0"/>
              <a:t>China Three Gorges </a:t>
            </a:r>
            <a:r>
              <a:rPr lang="en-US" altLang="ko-KR" b="1" dirty="0" smtClean="0"/>
              <a:t>Project I </a:t>
            </a:r>
            <a:endParaRPr lang="ko-KR" altLang="en-US" b="1" dirty="0"/>
          </a:p>
        </p:txBody>
      </p:sp>
      <p:sp>
        <p:nvSpPr>
          <p:cNvPr id="3" name="Content Placeholder 2"/>
          <p:cNvSpPr>
            <a:spLocks noGrp="1"/>
          </p:cNvSpPr>
          <p:nvPr>
            <p:ph idx="1"/>
          </p:nvPr>
        </p:nvSpPr>
        <p:spPr>
          <a:xfrm>
            <a:off x="1142976" y="1600200"/>
            <a:ext cx="6829444" cy="4543444"/>
          </a:xfrm>
        </p:spPr>
        <p:txBody>
          <a:bodyPr>
            <a:normAutofit fontScale="85000" lnSpcReduction="20000"/>
          </a:bodyPr>
          <a:lstStyle/>
          <a:p>
            <a:pPr>
              <a:buNone/>
            </a:pPr>
            <a:r>
              <a:rPr lang="en-US" sz="2000" dirty="0" smtClean="0"/>
              <a:t>China Yangtze Three Gorges Project (TGP), as one of the biggest </a:t>
            </a:r>
            <a:r>
              <a:rPr lang="en-US" sz="2000" dirty="0" smtClean="0"/>
              <a:t>h</a:t>
            </a:r>
          </a:p>
          <a:p>
            <a:pPr>
              <a:buNone/>
            </a:pPr>
            <a:endParaRPr lang="en-US" sz="2000" dirty="0" smtClean="0"/>
          </a:p>
          <a:p>
            <a:pPr>
              <a:buNone/>
            </a:pPr>
            <a:r>
              <a:rPr lang="en-US" sz="2000" dirty="0" err="1" smtClean="0"/>
              <a:t>ydropower</a:t>
            </a:r>
            <a:r>
              <a:rPr lang="en-US" sz="2000" dirty="0" smtClean="0"/>
              <a:t>-complex </a:t>
            </a:r>
            <a:r>
              <a:rPr lang="en-US" sz="2000" dirty="0" smtClean="0"/>
              <a:t>project in the world, ranks as the key project </a:t>
            </a:r>
            <a:endParaRPr lang="en-US" sz="2000" dirty="0" smtClean="0"/>
          </a:p>
          <a:p>
            <a:pPr>
              <a:buNone/>
            </a:pPr>
            <a:endParaRPr lang="en-US" sz="2000" dirty="0" smtClean="0"/>
          </a:p>
          <a:p>
            <a:pPr>
              <a:buNone/>
            </a:pPr>
            <a:r>
              <a:rPr lang="en-US" sz="2000" dirty="0" smtClean="0"/>
              <a:t>for </a:t>
            </a:r>
            <a:r>
              <a:rPr lang="en-US" sz="2000" dirty="0" smtClean="0"/>
              <a:t>improvement and development of Yangtze River. The dam is </a:t>
            </a:r>
            <a:r>
              <a:rPr lang="en-US" sz="2000" dirty="0" smtClean="0"/>
              <a:t>l</a:t>
            </a:r>
          </a:p>
          <a:p>
            <a:pPr>
              <a:buNone/>
            </a:pPr>
            <a:endParaRPr lang="en-US" sz="2000" dirty="0" smtClean="0"/>
          </a:p>
          <a:p>
            <a:pPr>
              <a:buNone/>
            </a:pPr>
            <a:r>
              <a:rPr lang="en-US" sz="2000" dirty="0" err="1" smtClean="0"/>
              <a:t>ocated</a:t>
            </a:r>
            <a:r>
              <a:rPr lang="en-US" sz="2000" dirty="0" smtClean="0"/>
              <a:t> </a:t>
            </a:r>
            <a:r>
              <a:rPr lang="en-US" sz="2000" dirty="0" smtClean="0"/>
              <a:t>in the areas of </a:t>
            </a:r>
            <a:r>
              <a:rPr lang="en-US" sz="2000" dirty="0" err="1" smtClean="0"/>
              <a:t>Xilingxia</a:t>
            </a:r>
            <a:r>
              <a:rPr lang="en-US" sz="2000" dirty="0" smtClean="0"/>
              <a:t> gorge, one of the three gorges of </a:t>
            </a:r>
            <a:endParaRPr lang="en-US" sz="2000" dirty="0" smtClean="0"/>
          </a:p>
          <a:p>
            <a:pPr>
              <a:buNone/>
            </a:pPr>
            <a:endParaRPr lang="en-US" sz="2000" dirty="0" smtClean="0"/>
          </a:p>
          <a:p>
            <a:pPr>
              <a:buNone/>
            </a:pPr>
            <a:r>
              <a:rPr lang="en-US" sz="2000" dirty="0" smtClean="0"/>
              <a:t>the </a:t>
            </a:r>
            <a:r>
              <a:rPr lang="en-US" sz="2000" dirty="0" smtClean="0"/>
              <a:t>river, which will control a drainage area of 1 million km</a:t>
            </a:r>
            <a:r>
              <a:rPr lang="en-US" sz="2000" baseline="30000" dirty="0" smtClean="0"/>
              <a:t>2</a:t>
            </a:r>
            <a:r>
              <a:rPr lang="en-US" sz="2000" dirty="0" smtClean="0"/>
              <a:t> , with </a:t>
            </a:r>
            <a:endParaRPr lang="en-US" sz="2000" dirty="0" smtClean="0"/>
          </a:p>
          <a:p>
            <a:pPr>
              <a:buNone/>
            </a:pPr>
            <a:endParaRPr lang="en-US" sz="2000" dirty="0" smtClean="0"/>
          </a:p>
          <a:p>
            <a:pPr>
              <a:buNone/>
            </a:pPr>
            <a:r>
              <a:rPr lang="en-US" sz="2000" dirty="0" smtClean="0"/>
              <a:t>an </a:t>
            </a:r>
            <a:r>
              <a:rPr lang="en-US" sz="2000" dirty="0" smtClean="0"/>
              <a:t>average annual runoff of 451 billion m</a:t>
            </a:r>
            <a:r>
              <a:rPr lang="en-US" sz="2000" baseline="30000" dirty="0" smtClean="0"/>
              <a:t>3</a:t>
            </a:r>
            <a:r>
              <a:rPr lang="en-US" sz="2000" dirty="0" smtClean="0"/>
              <a:t> . The open valley at </a:t>
            </a:r>
            <a:r>
              <a:rPr lang="en-US" sz="2000" dirty="0" err="1" smtClean="0"/>
              <a:t>th</a:t>
            </a:r>
            <a:endParaRPr lang="en-US" sz="2000" dirty="0" smtClean="0"/>
          </a:p>
          <a:p>
            <a:pPr>
              <a:buNone/>
            </a:pPr>
            <a:endParaRPr lang="en-US" sz="2000" dirty="0" smtClean="0"/>
          </a:p>
          <a:p>
            <a:pPr>
              <a:buNone/>
            </a:pPr>
            <a:r>
              <a:rPr lang="en-US" sz="2000" dirty="0" smtClean="0"/>
              <a:t>e </a:t>
            </a:r>
            <a:r>
              <a:rPr lang="en-US" sz="2000" dirty="0" smtClean="0"/>
              <a:t>dam site, with hard and complete granite as the bedrock, has </a:t>
            </a:r>
            <a:r>
              <a:rPr lang="en-US" sz="2000" dirty="0" smtClean="0"/>
              <a:t>p</a:t>
            </a:r>
          </a:p>
          <a:p>
            <a:pPr>
              <a:buNone/>
            </a:pPr>
            <a:endParaRPr lang="en-US" sz="2000" dirty="0" smtClean="0"/>
          </a:p>
          <a:p>
            <a:pPr>
              <a:buNone/>
            </a:pPr>
            <a:r>
              <a:rPr lang="en-US" sz="2000" dirty="0" err="1" smtClean="0"/>
              <a:t>rovided</a:t>
            </a:r>
            <a:r>
              <a:rPr lang="en-US" sz="2000" dirty="0" smtClean="0"/>
              <a:t> </a:t>
            </a:r>
            <a:r>
              <a:rPr lang="en-US" sz="2000" dirty="0" smtClean="0"/>
              <a:t>the favorable topographical and geological conditions for </a:t>
            </a:r>
            <a:endParaRPr lang="en-US" sz="2000" dirty="0" smtClean="0"/>
          </a:p>
          <a:p>
            <a:pPr>
              <a:buNone/>
            </a:pPr>
            <a:endParaRPr lang="en-US" sz="2000" dirty="0" smtClean="0"/>
          </a:p>
          <a:p>
            <a:pPr>
              <a:buNone/>
            </a:pPr>
            <a:r>
              <a:rPr lang="en-US" sz="2000" dirty="0" smtClean="0"/>
              <a:t>dam </a:t>
            </a:r>
            <a:r>
              <a:rPr lang="en-US" sz="2000" dirty="0" smtClean="0"/>
              <a:t>construction. </a:t>
            </a:r>
            <a:endParaRPr lang="ko-KR" altLang="en-US" sz="20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122</TotalTime>
  <Words>1324</Words>
  <Application>Microsoft Office PowerPoint</Application>
  <PresentationFormat>On-screen Show (4:3)</PresentationFormat>
  <Paragraphs>97</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Hydro Power</vt:lpstr>
      <vt:lpstr>Hydro Power</vt:lpstr>
      <vt:lpstr>Hydroelectric Power I</vt:lpstr>
      <vt:lpstr>Hydroelectric Power II</vt:lpstr>
      <vt:lpstr>Hydraulic Turbine and Electrical Generator</vt:lpstr>
      <vt:lpstr>Hydroelectric Dam in Cross Section</vt:lpstr>
      <vt:lpstr>Korean Hydraulic Power Plants</vt:lpstr>
      <vt:lpstr>충주수력발전수</vt:lpstr>
      <vt:lpstr>China Three Gorges Project I </vt:lpstr>
      <vt:lpstr>China Three Gorges Project II </vt:lpstr>
      <vt:lpstr>Development of Three Gorges Project</vt:lpstr>
      <vt:lpstr>Korea</vt:lpstr>
      <vt:lpstr>The Positives</vt:lpstr>
      <vt:lpstr>The Negatives </vt:lpstr>
      <vt:lpstr>My thoughts</vt:lpstr>
      <vt:lpstr>Thank you!</vt:lpstr>
      <vt:lpstr>Citation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Hydro-Electricity</dc:title>
  <dc:creator>Windows XP</dc:creator>
  <cp:lastModifiedBy>Windows XP</cp:lastModifiedBy>
  <cp:revision>35</cp:revision>
  <dcterms:created xsi:type="dcterms:W3CDTF">2008-12-05T03:06:13Z</dcterms:created>
  <dcterms:modified xsi:type="dcterms:W3CDTF">2008-12-06T08:16:48Z</dcterms:modified>
</cp:coreProperties>
</file>